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charts/style2.xml" ContentType="application/vnd.ms-office.chart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style3.xml" ContentType="application/vnd.ms-office.chartstyl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hart8.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21"/>
  </p:notesMasterIdLst>
  <p:handoutMasterIdLst>
    <p:handoutMasterId r:id="rId22"/>
  </p:handoutMasterIdLst>
  <p:sldIdLst>
    <p:sldId id="256" r:id="rId6"/>
    <p:sldId id="308" r:id="rId7"/>
    <p:sldId id="299" r:id="rId8"/>
    <p:sldId id="304" r:id="rId9"/>
    <p:sldId id="309" r:id="rId10"/>
    <p:sldId id="315" r:id="rId11"/>
    <p:sldId id="313" r:id="rId12"/>
    <p:sldId id="316" r:id="rId13"/>
    <p:sldId id="317" r:id="rId14"/>
    <p:sldId id="318" r:id="rId15"/>
    <p:sldId id="319" r:id="rId16"/>
    <p:sldId id="314" r:id="rId17"/>
    <p:sldId id="306" r:id="rId18"/>
    <p:sldId id="310" r:id="rId19"/>
    <p:sldId id="311" r:id="rId20"/>
  </p:sldIdLst>
  <p:sldSz cx="9144000" cy="6858000" type="screen4x3"/>
  <p:notesSz cx="6724650" cy="9774238"/>
  <p:defaultTextStyle>
    <a:defPPr>
      <a:defRPr lang="en-GB"/>
    </a:defPPr>
    <a:lvl1pPr algn="l" rtl="0" eaLnBrk="0" fontAlgn="base" hangingPunct="0">
      <a:spcBef>
        <a:spcPct val="0"/>
      </a:spcBef>
      <a:spcAft>
        <a:spcPct val="0"/>
      </a:spcAft>
      <a:defRPr sz="1200" kern="1200">
        <a:solidFill>
          <a:srgbClr val="0F5494"/>
        </a:solidFill>
        <a:latin typeface="Verdana" charset="0"/>
        <a:ea typeface="ＭＳ Ｐゴシック" charset="0"/>
        <a:cs typeface="Arial" charset="0"/>
      </a:defRPr>
    </a:lvl1pPr>
    <a:lvl2pPr marL="457200" algn="l" rtl="0" eaLnBrk="0" fontAlgn="base" hangingPunct="0">
      <a:spcBef>
        <a:spcPct val="0"/>
      </a:spcBef>
      <a:spcAft>
        <a:spcPct val="0"/>
      </a:spcAft>
      <a:defRPr sz="1200" kern="1200">
        <a:solidFill>
          <a:srgbClr val="0F5494"/>
        </a:solidFill>
        <a:latin typeface="Verdana" charset="0"/>
        <a:ea typeface="ＭＳ Ｐゴシック" charset="0"/>
        <a:cs typeface="Arial" charset="0"/>
      </a:defRPr>
    </a:lvl2pPr>
    <a:lvl3pPr marL="914400" algn="l" rtl="0" eaLnBrk="0" fontAlgn="base" hangingPunct="0">
      <a:spcBef>
        <a:spcPct val="0"/>
      </a:spcBef>
      <a:spcAft>
        <a:spcPct val="0"/>
      </a:spcAft>
      <a:defRPr sz="1200" kern="1200">
        <a:solidFill>
          <a:srgbClr val="0F5494"/>
        </a:solidFill>
        <a:latin typeface="Verdana" charset="0"/>
        <a:ea typeface="ＭＳ Ｐゴシック" charset="0"/>
        <a:cs typeface="Arial" charset="0"/>
      </a:defRPr>
    </a:lvl3pPr>
    <a:lvl4pPr marL="1371600" algn="l" rtl="0" eaLnBrk="0" fontAlgn="base" hangingPunct="0">
      <a:spcBef>
        <a:spcPct val="0"/>
      </a:spcBef>
      <a:spcAft>
        <a:spcPct val="0"/>
      </a:spcAft>
      <a:defRPr sz="1200" kern="1200">
        <a:solidFill>
          <a:srgbClr val="0F5494"/>
        </a:solidFill>
        <a:latin typeface="Verdana" charset="0"/>
        <a:ea typeface="ＭＳ Ｐゴシック" charset="0"/>
        <a:cs typeface="Arial" charset="0"/>
      </a:defRPr>
    </a:lvl4pPr>
    <a:lvl5pPr marL="1828800" algn="l" rtl="0" eaLnBrk="0" fontAlgn="base" hangingPunct="0">
      <a:spcBef>
        <a:spcPct val="0"/>
      </a:spcBef>
      <a:spcAft>
        <a:spcPct val="0"/>
      </a:spcAft>
      <a:defRPr sz="1200" kern="1200">
        <a:solidFill>
          <a:srgbClr val="0F5494"/>
        </a:solidFill>
        <a:latin typeface="Verdana" charset="0"/>
        <a:ea typeface="ＭＳ Ｐゴシック" charset="0"/>
        <a:cs typeface="Arial" charset="0"/>
      </a:defRPr>
    </a:lvl5pPr>
    <a:lvl6pPr marL="2286000" algn="l" defTabSz="457200" rtl="0" eaLnBrk="1" latinLnBrk="0" hangingPunct="1">
      <a:defRPr sz="1200" kern="1200">
        <a:solidFill>
          <a:srgbClr val="0F5494"/>
        </a:solidFill>
        <a:latin typeface="Verdana" charset="0"/>
        <a:ea typeface="ＭＳ Ｐゴシック" charset="0"/>
        <a:cs typeface="Arial" charset="0"/>
      </a:defRPr>
    </a:lvl6pPr>
    <a:lvl7pPr marL="2743200" algn="l" defTabSz="457200" rtl="0" eaLnBrk="1" latinLnBrk="0" hangingPunct="1">
      <a:defRPr sz="1200" kern="1200">
        <a:solidFill>
          <a:srgbClr val="0F5494"/>
        </a:solidFill>
        <a:latin typeface="Verdana" charset="0"/>
        <a:ea typeface="ＭＳ Ｐゴシック" charset="0"/>
        <a:cs typeface="Arial" charset="0"/>
      </a:defRPr>
    </a:lvl7pPr>
    <a:lvl8pPr marL="3200400" algn="l" defTabSz="457200" rtl="0" eaLnBrk="1" latinLnBrk="0" hangingPunct="1">
      <a:defRPr sz="1200" kern="1200">
        <a:solidFill>
          <a:srgbClr val="0F5494"/>
        </a:solidFill>
        <a:latin typeface="Verdana" charset="0"/>
        <a:ea typeface="ＭＳ Ｐゴシック" charset="0"/>
        <a:cs typeface="Arial" charset="0"/>
      </a:defRPr>
    </a:lvl8pPr>
    <a:lvl9pPr marL="3657600" algn="l" defTabSz="457200" rtl="0" eaLnBrk="1" latinLnBrk="0" hangingPunct="1">
      <a:defRPr sz="1200" kern="1200">
        <a:solidFill>
          <a:srgbClr val="0F5494"/>
        </a:solidFill>
        <a:latin typeface="Verdana" charset="0"/>
        <a:ea typeface="ＭＳ Ｐゴシック"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78">
          <p15:clr>
            <a:srgbClr val="A4A3A4"/>
          </p15:clr>
        </p15:guide>
        <p15:guide id="2" pos="21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95959"/>
    <a:srgbClr val="63575E"/>
    <a:srgbClr val="5090C8"/>
    <a:srgbClr val="FFFFFF"/>
    <a:srgbClr val="88787C"/>
    <a:srgbClr val="525E65"/>
    <a:srgbClr val="F0C700"/>
    <a:srgbClr val="656351"/>
    <a:srgbClr val="58867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74"/>
  </p:normalViewPr>
  <p:slideViewPr>
    <p:cSldViewPr>
      <p:cViewPr varScale="1">
        <p:scale>
          <a:sx n="65" d="100"/>
          <a:sy n="65" d="100"/>
        </p:scale>
        <p:origin x="-758"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1844" y="36"/>
      </p:cViewPr>
      <p:guideLst>
        <p:guide orient="horz" pos="3078"/>
        <p:guide pos="211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net1.cec.eu.int\CNECT\F\4\SCOREBOARDS\2016-EDPR\HORIZONTAL-CHAPTERS\03-USE-OF-INTERNET\desi%20use%20of%20internet.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Janne\Google%20Drive\EC\DESI\2016\Horizontal%20chapter%20use%20of%20internet\desi%20use%20of%20interne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anne\Google%20Drive\EC\DESI\2016\Horizontal%20chapter%20eBunsiness\digital_agenda_scoreboard_key_indicators.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net1.cec.eu.int\CNECT\F\4\EUROPE2020\own%20governance\HORIZONTAL-CHAPTERS\03-USE-OF-INTERNET\desi%20use%20of%20internet.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Janne\Downloads\digital_agenda_scoreboard_key_indicators%20(1).xls" TargetMode="External"/></Relationships>
</file>

<file path=ppt/charts/_rels/chart6.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Janne\Google%20Drive\EC\DESI\2016\Horizontal%20chapter%20use%20of%20internet\desi%20use%20of%20internet.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Janne\Google%20Drive\EC\Projects\EDPR%202016\desi%20use%20of%20internet%20edpr%202016.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Janne\Google%20Drive\EC\Projects\EDPR%202016\desi%20use%20of%20internet%20edpr%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000"/>
            </a:pPr>
            <a:r>
              <a:rPr lang="en-GB" sz="1000" dirty="0" smtClean="0"/>
              <a:t>Digital Economy and society (DESI), Use of the Internet, 2016 </a:t>
            </a:r>
            <a:endParaRPr lang="en-GB" sz="1000" dirty="0"/>
          </a:p>
        </c:rich>
      </c:tx>
      <c:layout/>
    </c:title>
    <c:plotArea>
      <c:layout/>
      <c:barChart>
        <c:barDir val="col"/>
        <c:grouping val="clustered"/>
        <c:ser>
          <c:idx val="0"/>
          <c:order val="0"/>
          <c:tx>
            <c:strRef>
              <c:f>'chart data'!$I$14</c:f>
              <c:strCache>
                <c:ptCount val="1"/>
                <c:pt idx="0">
                  <c:v>2015</c:v>
                </c:pt>
              </c:strCache>
            </c:strRef>
          </c:tx>
          <c:spPr>
            <a:ln w="19050">
              <a:noFill/>
            </a:ln>
          </c:spPr>
          <c:cat>
            <c:strRef>
              <c:f>'chart data'!$H$15:$H$43</c:f>
              <c:strCache>
                <c:ptCount val="29"/>
                <c:pt idx="0">
                  <c:v>DK</c:v>
                </c:pt>
                <c:pt idx="1">
                  <c:v>SE</c:v>
                </c:pt>
                <c:pt idx="2">
                  <c:v>BE</c:v>
                </c:pt>
                <c:pt idx="3">
                  <c:v>LU</c:v>
                </c:pt>
                <c:pt idx="4">
                  <c:v>EE</c:v>
                </c:pt>
                <c:pt idx="5">
                  <c:v>NL</c:v>
                </c:pt>
                <c:pt idx="6">
                  <c:v>FI</c:v>
                </c:pt>
                <c:pt idx="7">
                  <c:v>UK</c:v>
                </c:pt>
                <c:pt idx="8">
                  <c:v>LV</c:v>
                </c:pt>
                <c:pt idx="9">
                  <c:v>LT</c:v>
                </c:pt>
                <c:pt idx="10">
                  <c:v>MT</c:v>
                </c:pt>
                <c:pt idx="11">
                  <c:v>HU</c:v>
                </c:pt>
                <c:pt idx="12">
                  <c:v>DE</c:v>
                </c:pt>
                <c:pt idx="13">
                  <c:v>IE</c:v>
                </c:pt>
                <c:pt idx="14">
                  <c:v>EU28</c:v>
                </c:pt>
                <c:pt idx="15">
                  <c:v>PT</c:v>
                </c:pt>
                <c:pt idx="16">
                  <c:v>CY</c:v>
                </c:pt>
                <c:pt idx="17">
                  <c:v>FR</c:v>
                </c:pt>
                <c:pt idx="18">
                  <c:v>SK</c:v>
                </c:pt>
                <c:pt idx="19">
                  <c:v>BG</c:v>
                </c:pt>
                <c:pt idx="20">
                  <c:v>CZ</c:v>
                </c:pt>
                <c:pt idx="21">
                  <c:v>ES</c:v>
                </c:pt>
                <c:pt idx="22">
                  <c:v>PL</c:v>
                </c:pt>
                <c:pt idx="23">
                  <c:v>HR</c:v>
                </c:pt>
                <c:pt idx="24">
                  <c:v>SI</c:v>
                </c:pt>
                <c:pt idx="25">
                  <c:v>AT</c:v>
                </c:pt>
                <c:pt idx="26">
                  <c:v>EL</c:v>
                </c:pt>
                <c:pt idx="27">
                  <c:v>RO</c:v>
                </c:pt>
                <c:pt idx="28">
                  <c:v>IT</c:v>
                </c:pt>
              </c:strCache>
            </c:strRef>
          </c:cat>
          <c:val>
            <c:numRef>
              <c:f>'chart data'!$I$15:$I$43</c:f>
              <c:numCache>
                <c:formatCode>0.0</c:formatCode>
                <c:ptCount val="29"/>
                <c:pt idx="0">
                  <c:v>0.63431599999999999</c:v>
                </c:pt>
                <c:pt idx="1">
                  <c:v>0.63464900000000024</c:v>
                </c:pt>
                <c:pt idx="2">
                  <c:v>0.52746899999999985</c:v>
                </c:pt>
                <c:pt idx="3">
                  <c:v>0.53567900000000013</c:v>
                </c:pt>
                <c:pt idx="4">
                  <c:v>0.54431299999999994</c:v>
                </c:pt>
                <c:pt idx="5">
                  <c:v>0.55842499999999984</c:v>
                </c:pt>
                <c:pt idx="6">
                  <c:v>0.52719300000000002</c:v>
                </c:pt>
                <c:pt idx="7">
                  <c:v>0.48891400000000007</c:v>
                </c:pt>
                <c:pt idx="8">
                  <c:v>0.51341099999999973</c:v>
                </c:pt>
                <c:pt idx="9">
                  <c:v>0.531169</c:v>
                </c:pt>
                <c:pt idx="10">
                  <c:v>0.469665</c:v>
                </c:pt>
                <c:pt idx="11">
                  <c:v>0.47079499999999996</c:v>
                </c:pt>
                <c:pt idx="12">
                  <c:v>0.4115930000000001</c:v>
                </c:pt>
                <c:pt idx="13">
                  <c:v>0.43579800000000002</c:v>
                </c:pt>
                <c:pt idx="14">
                  <c:v>0.4336330000000001</c:v>
                </c:pt>
                <c:pt idx="15">
                  <c:v>0.43988500000000014</c:v>
                </c:pt>
                <c:pt idx="16">
                  <c:v>0.43767700000000009</c:v>
                </c:pt>
                <c:pt idx="17">
                  <c:v>0.42445800000000006</c:v>
                </c:pt>
                <c:pt idx="18">
                  <c:v>0.4108690000000001</c:v>
                </c:pt>
                <c:pt idx="19">
                  <c:v>0.41276400000000002</c:v>
                </c:pt>
                <c:pt idx="20">
                  <c:v>0.41990200000000005</c:v>
                </c:pt>
                <c:pt idx="21">
                  <c:v>0.417736</c:v>
                </c:pt>
                <c:pt idx="22">
                  <c:v>0.39786600000000011</c:v>
                </c:pt>
                <c:pt idx="23">
                  <c:v>0.31537400000000015</c:v>
                </c:pt>
                <c:pt idx="24">
                  <c:v>0.42828500000000008</c:v>
                </c:pt>
                <c:pt idx="25">
                  <c:v>0.38087500000000007</c:v>
                </c:pt>
                <c:pt idx="26">
                  <c:v>0.36645100000000008</c:v>
                </c:pt>
                <c:pt idx="27">
                  <c:v>0.307253</c:v>
                </c:pt>
                <c:pt idx="28">
                  <c:v>0.33566600000000008</c:v>
                </c:pt>
              </c:numCache>
            </c:numRef>
          </c:val>
        </c:ser>
        <c:dLbls/>
        <c:axId val="145714560"/>
        <c:axId val="145749120"/>
      </c:barChart>
      <c:scatterChart>
        <c:scatterStyle val="lineMarker"/>
        <c:ser>
          <c:idx val="1"/>
          <c:order val="1"/>
          <c:tx>
            <c:strRef>
              <c:f>'chart data'!$J$14</c:f>
              <c:strCache>
                <c:ptCount val="1"/>
                <c:pt idx="0">
                  <c:v>2016</c:v>
                </c:pt>
              </c:strCache>
            </c:strRef>
          </c:tx>
          <c:spPr>
            <a:ln w="19050">
              <a:noFill/>
            </a:ln>
          </c:spPr>
          <c:marker>
            <c:symbol val="dash"/>
            <c:size val="5"/>
            <c:spPr>
              <a:solidFill>
                <a:srgbClr val="C00000"/>
              </a:solidFill>
              <a:ln w="12700">
                <a:solidFill>
                  <a:srgbClr val="C00000"/>
                </a:solidFill>
              </a:ln>
            </c:spPr>
          </c:marker>
          <c:xVal>
            <c:strRef>
              <c:f>'chart data'!$H$15:$H$43</c:f>
              <c:strCache>
                <c:ptCount val="29"/>
                <c:pt idx="0">
                  <c:v>DK</c:v>
                </c:pt>
                <c:pt idx="1">
                  <c:v>SE</c:v>
                </c:pt>
                <c:pt idx="2">
                  <c:v>BE</c:v>
                </c:pt>
                <c:pt idx="3">
                  <c:v>LU</c:v>
                </c:pt>
                <c:pt idx="4">
                  <c:v>EE</c:v>
                </c:pt>
                <c:pt idx="5">
                  <c:v>NL</c:v>
                </c:pt>
                <c:pt idx="6">
                  <c:v>FI</c:v>
                </c:pt>
                <c:pt idx="7">
                  <c:v>UK</c:v>
                </c:pt>
                <c:pt idx="8">
                  <c:v>LV</c:v>
                </c:pt>
                <c:pt idx="9">
                  <c:v>LT</c:v>
                </c:pt>
                <c:pt idx="10">
                  <c:v>MT</c:v>
                </c:pt>
                <c:pt idx="11">
                  <c:v>HU</c:v>
                </c:pt>
                <c:pt idx="12">
                  <c:v>DE</c:v>
                </c:pt>
                <c:pt idx="13">
                  <c:v>IE</c:v>
                </c:pt>
                <c:pt idx="14">
                  <c:v>EU28</c:v>
                </c:pt>
                <c:pt idx="15">
                  <c:v>PT</c:v>
                </c:pt>
                <c:pt idx="16">
                  <c:v>CY</c:v>
                </c:pt>
                <c:pt idx="17">
                  <c:v>FR</c:v>
                </c:pt>
                <c:pt idx="18">
                  <c:v>SK</c:v>
                </c:pt>
                <c:pt idx="19">
                  <c:v>BG</c:v>
                </c:pt>
                <c:pt idx="20">
                  <c:v>CZ</c:v>
                </c:pt>
                <c:pt idx="21">
                  <c:v>ES</c:v>
                </c:pt>
                <c:pt idx="22">
                  <c:v>PL</c:v>
                </c:pt>
                <c:pt idx="23">
                  <c:v>HR</c:v>
                </c:pt>
                <c:pt idx="24">
                  <c:v>SI</c:v>
                </c:pt>
                <c:pt idx="25">
                  <c:v>AT</c:v>
                </c:pt>
                <c:pt idx="26">
                  <c:v>EL</c:v>
                </c:pt>
                <c:pt idx="27">
                  <c:v>RO</c:v>
                </c:pt>
                <c:pt idx="28">
                  <c:v>IT</c:v>
                </c:pt>
              </c:strCache>
            </c:strRef>
          </c:xVal>
          <c:yVal>
            <c:numRef>
              <c:f>'chart data'!$J$15:$J$43</c:f>
              <c:numCache>
                <c:formatCode>0.0</c:formatCode>
                <c:ptCount val="29"/>
                <c:pt idx="0">
                  <c:v>0.61512100000000014</c:v>
                </c:pt>
                <c:pt idx="1">
                  <c:v>0.59855199999999986</c:v>
                </c:pt>
                <c:pt idx="2">
                  <c:v>0.57618499999999984</c:v>
                </c:pt>
                <c:pt idx="3">
                  <c:v>0.56063200000000002</c:v>
                </c:pt>
                <c:pt idx="4">
                  <c:v>0.56043900000000002</c:v>
                </c:pt>
                <c:pt idx="5">
                  <c:v>0.55742800000000003</c:v>
                </c:pt>
                <c:pt idx="6">
                  <c:v>0.54399900000000012</c:v>
                </c:pt>
                <c:pt idx="7">
                  <c:v>0.54328699999999985</c:v>
                </c:pt>
                <c:pt idx="8">
                  <c:v>0.53674200000000005</c:v>
                </c:pt>
                <c:pt idx="9">
                  <c:v>0.51961000000000002</c:v>
                </c:pt>
                <c:pt idx="10">
                  <c:v>0.51267200000000002</c:v>
                </c:pt>
                <c:pt idx="11">
                  <c:v>0.50444900000000004</c:v>
                </c:pt>
                <c:pt idx="12">
                  <c:v>0.47111900000000001</c:v>
                </c:pt>
                <c:pt idx="13">
                  <c:v>0.4535590000000001</c:v>
                </c:pt>
                <c:pt idx="14">
                  <c:v>0.45262200000000002</c:v>
                </c:pt>
                <c:pt idx="15">
                  <c:v>0.45156600000000002</c:v>
                </c:pt>
                <c:pt idx="16">
                  <c:v>0.44286800000000004</c:v>
                </c:pt>
                <c:pt idx="17">
                  <c:v>0.43049700000000002</c:v>
                </c:pt>
                <c:pt idx="18">
                  <c:v>0.42884800000000006</c:v>
                </c:pt>
                <c:pt idx="19">
                  <c:v>0.42147600000000007</c:v>
                </c:pt>
                <c:pt idx="20">
                  <c:v>0.41577700000000001</c:v>
                </c:pt>
                <c:pt idx="21">
                  <c:v>0.41543600000000008</c:v>
                </c:pt>
                <c:pt idx="22">
                  <c:v>0.408665</c:v>
                </c:pt>
                <c:pt idx="23">
                  <c:v>0.39450200000000007</c:v>
                </c:pt>
                <c:pt idx="24">
                  <c:v>0.39332400000000012</c:v>
                </c:pt>
                <c:pt idx="25">
                  <c:v>0.39310900000000015</c:v>
                </c:pt>
                <c:pt idx="26">
                  <c:v>0.37998300000000007</c:v>
                </c:pt>
                <c:pt idx="27">
                  <c:v>0.33627100000000015</c:v>
                </c:pt>
                <c:pt idx="28">
                  <c:v>0.32795900000000006</c:v>
                </c:pt>
              </c:numCache>
            </c:numRef>
          </c:yVal>
        </c:ser>
        <c:dLbls/>
        <c:axId val="145714560"/>
        <c:axId val="145749120"/>
      </c:scatterChart>
      <c:catAx>
        <c:axId val="1457145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45749120"/>
        <c:crosses val="autoZero"/>
        <c:auto val="1"/>
        <c:lblAlgn val="ctr"/>
        <c:lblOffset val="100"/>
      </c:catAx>
      <c:valAx>
        <c:axId val="145749120"/>
        <c:scaling>
          <c:orientation val="minMax"/>
        </c:scaling>
        <c:axPos val="l"/>
        <c:majorGridlines>
          <c:spPr>
            <a:ln w="9525" cap="flat" cmpd="sng" algn="ctr">
              <a:solidFill>
                <a:schemeClr val="tx1">
                  <a:lumMod val="15000"/>
                  <a:lumOff val="85000"/>
                </a:schemeClr>
              </a:solidFill>
              <a:round/>
            </a:ln>
            <a:effectLst/>
          </c:spPr>
        </c:majorGridlines>
        <c:title>
          <c:tx>
            <c:rich>
              <a:bodyPr/>
              <a:lstStyle/>
              <a:p>
                <a:pPr>
                  <a:defRPr/>
                </a:pPr>
                <a:r>
                  <a:rPr lang="en-US"/>
                  <a:t> DESI Score (0 to 1)</a:t>
                </a:r>
              </a:p>
            </c:rich>
          </c:tx>
          <c:layout/>
        </c:title>
        <c:numFmt formatCode="0.0" sourceLinked="1"/>
        <c:maj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45714560"/>
        <c:crosses val="autoZero"/>
        <c:crossBetween val="between"/>
      </c:valAx>
      <c:spPr>
        <a:noFill/>
        <a:ln w="25400">
          <a:noFill/>
        </a:ln>
      </c:spPr>
    </c:plotArea>
    <c:legend>
      <c:legendPos val="b"/>
      <c:layout/>
      <c:spPr>
        <a:noFill/>
        <a:ln w="25400">
          <a:noFill/>
        </a:ln>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r>
              <a:rPr lang="en-GB" sz="1000" b="1"/>
              <a:t>Indicators in the Use of Internet component, EU-28 (% of internet users)</a:t>
            </a:r>
          </a:p>
        </c:rich>
      </c:tx>
      <c:layout>
        <c:manualLayout>
          <c:xMode val="edge"/>
          <c:yMode val="edge"/>
          <c:x val="0.28165316966968362"/>
          <c:y val="5.8789744661391898E-2"/>
        </c:manualLayout>
      </c:layout>
      <c:spPr>
        <a:noFill/>
        <a:ln>
          <a:noFill/>
        </a:ln>
        <a:effectLst/>
      </c:spPr>
    </c:title>
    <c:plotArea>
      <c:layout/>
      <c:barChart>
        <c:barDir val="col"/>
        <c:grouping val="clustered"/>
        <c:ser>
          <c:idx val="0"/>
          <c:order val="0"/>
          <c:tx>
            <c:strRef>
              <c:f>Blad1!$B$1</c:f>
              <c:strCache>
                <c:ptCount val="1"/>
                <c:pt idx="0">
                  <c:v>2014</c:v>
                </c:pt>
              </c:strCache>
            </c:strRef>
          </c:tx>
          <c:spPr>
            <a:solidFill>
              <a:srgbClr val="5090C8"/>
            </a:solidFill>
            <a:ln>
              <a:noFill/>
            </a:ln>
            <a:effectLst/>
          </c:spPr>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l-GR"/>
              </a:p>
            </c:txPr>
            <c:dLblPos val="outEnd"/>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Blad1!$A$2:$A$8</c:f>
              <c:strCache>
                <c:ptCount val="7"/>
                <c:pt idx="0">
                  <c:v>News</c:v>
                </c:pt>
                <c:pt idx="1">
                  <c:v>Music, Videos and Games</c:v>
                </c:pt>
                <c:pt idx="2">
                  <c:v>Video on Demand</c:v>
                </c:pt>
                <c:pt idx="3">
                  <c:v>Voice/Video Calls</c:v>
                </c:pt>
                <c:pt idx="4">
                  <c:v>Social Networks</c:v>
                </c:pt>
                <c:pt idx="5">
                  <c:v>Banking</c:v>
                </c:pt>
                <c:pt idx="6">
                  <c:v>Shopping</c:v>
                </c:pt>
              </c:strCache>
            </c:strRef>
          </c:cat>
          <c:val>
            <c:numRef>
              <c:f>Blad1!$B$2:$B$8</c:f>
              <c:numCache>
                <c:formatCode>0%</c:formatCode>
                <c:ptCount val="7"/>
                <c:pt idx="0">
                  <c:v>0.67000000000000015</c:v>
                </c:pt>
                <c:pt idx="1">
                  <c:v>0.49000000000000005</c:v>
                </c:pt>
                <c:pt idx="2">
                  <c:v>0.41000000000000003</c:v>
                </c:pt>
                <c:pt idx="3">
                  <c:v>0.37000000000000005</c:v>
                </c:pt>
                <c:pt idx="4">
                  <c:v>0.58000000000000007</c:v>
                </c:pt>
                <c:pt idx="5">
                  <c:v>0.56499999999999995</c:v>
                </c:pt>
                <c:pt idx="6">
                  <c:v>0.63000000000000012</c:v>
                </c:pt>
              </c:numCache>
            </c:numRef>
          </c:val>
        </c:ser>
        <c:ser>
          <c:idx val="1"/>
          <c:order val="1"/>
          <c:tx>
            <c:strRef>
              <c:f>Blad1!$C$1</c:f>
              <c:strCache>
                <c:ptCount val="1"/>
                <c:pt idx="0">
                  <c:v>2015</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l-GR"/>
              </a:p>
            </c:txPr>
            <c:dLblPos val="outEnd"/>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Blad1!$A$2:$A$8</c:f>
              <c:strCache>
                <c:ptCount val="7"/>
                <c:pt idx="0">
                  <c:v>News</c:v>
                </c:pt>
                <c:pt idx="1">
                  <c:v>Music, Videos and Games</c:v>
                </c:pt>
                <c:pt idx="2">
                  <c:v>Video on Demand</c:v>
                </c:pt>
                <c:pt idx="3">
                  <c:v>Voice/Video Calls</c:v>
                </c:pt>
                <c:pt idx="4">
                  <c:v>Social Networks</c:v>
                </c:pt>
                <c:pt idx="5">
                  <c:v>Banking</c:v>
                </c:pt>
                <c:pt idx="6">
                  <c:v>Shopping</c:v>
                </c:pt>
              </c:strCache>
            </c:strRef>
          </c:cat>
          <c:val>
            <c:numRef>
              <c:f>Blad1!$C$2:$C$8</c:f>
              <c:numCache>
                <c:formatCode>General</c:formatCode>
                <c:ptCount val="7"/>
                <c:pt idx="0" formatCode="0%">
                  <c:v>0.68300000000000005</c:v>
                </c:pt>
                <c:pt idx="3" formatCode="0%">
                  <c:v>0.37000000000000005</c:v>
                </c:pt>
                <c:pt idx="4" formatCode="0%">
                  <c:v>0.62900000000000011</c:v>
                </c:pt>
                <c:pt idx="5" formatCode="0%">
                  <c:v>0.57299999999999995</c:v>
                </c:pt>
                <c:pt idx="6" formatCode="0%">
                  <c:v>0.65300000000000014</c:v>
                </c:pt>
              </c:numCache>
            </c:numRef>
          </c:val>
        </c:ser>
        <c:dLbls>
          <c:showVal val="1"/>
        </c:dLbls>
        <c:gapWidth val="219"/>
        <c:overlap val="-27"/>
        <c:axId val="142918784"/>
        <c:axId val="148250624"/>
      </c:barChart>
      <c:catAx>
        <c:axId val="14291878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l-GR"/>
          </a:p>
        </c:txPr>
        <c:crossAx val="148250624"/>
        <c:crosses val="autoZero"/>
        <c:auto val="1"/>
        <c:lblAlgn val="ctr"/>
        <c:lblOffset val="100"/>
      </c:catAx>
      <c:valAx>
        <c:axId val="14825062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l-GR"/>
          </a:p>
        </c:txPr>
        <c:crossAx val="14291878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l-GR"/>
        </a:p>
      </c:txPr>
    </c:legend>
    <c:plotVisOnly val="1"/>
    <c:dispBlanksAs val="gap"/>
  </c:chart>
  <c:spPr>
    <a:noFill/>
    <a:ln>
      <a:noFill/>
    </a:ln>
    <a:effectLst/>
  </c:spPr>
  <c:txPr>
    <a:bodyPr/>
    <a:lstStyle/>
    <a:p>
      <a:pPr>
        <a:defRPr sz="1000"/>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000"/>
            </a:pPr>
            <a:r>
              <a:rPr lang="en-GB" sz="1000" dirty="0" smtClean="0"/>
              <a:t>Individuals ordering goods and services online in the last 12 months, EU-28, 2010, 2015 (% of internet users)</a:t>
            </a:r>
            <a:endParaRPr lang="en-GB" sz="1000" dirty="0"/>
          </a:p>
        </c:rich>
      </c:tx>
      <c:layout/>
    </c:title>
    <c:plotArea>
      <c:layout>
        <c:manualLayout>
          <c:layoutTarget val="inner"/>
          <c:xMode val="edge"/>
          <c:yMode val="edge"/>
          <c:x val="7.3814034222369485E-2"/>
          <c:y val="1.6544178638972767E-2"/>
          <c:w val="0.91773403324584435"/>
          <c:h val="0.767440246157715"/>
        </c:manualLayout>
      </c:layout>
      <c:barChart>
        <c:barDir val="col"/>
        <c:grouping val="clustered"/>
        <c:ser>
          <c:idx val="0"/>
          <c:order val="0"/>
          <c:tx>
            <c:strRef>
              <c:f>'chart data'!$B$14</c:f>
              <c:strCache>
                <c:ptCount val="1"/>
                <c:pt idx="0">
                  <c:v>2010</c:v>
                </c:pt>
              </c:strCache>
            </c:strRef>
          </c:tx>
          <c:spPr>
            <a:solidFill>
              <a:schemeClr val="accent1"/>
            </a:solidFill>
            <a:ln>
              <a:noFill/>
            </a:ln>
            <a:effectLst/>
          </c:spPr>
          <c:cat>
            <c:strRef>
              <c:f>'chart data'!$A$15:$A$44</c:f>
              <c:strCache>
                <c:ptCount val="30"/>
                <c:pt idx="0">
                  <c:v>UK</c:v>
                </c:pt>
                <c:pt idx="1">
                  <c:v>DK</c:v>
                </c:pt>
                <c:pt idx="2">
                  <c:v>LU</c:v>
                </c:pt>
                <c:pt idx="3">
                  <c:v>NO</c:v>
                </c:pt>
                <c:pt idx="4">
                  <c:v>DE</c:v>
                </c:pt>
                <c:pt idx="5">
                  <c:v>NL</c:v>
                </c:pt>
                <c:pt idx="6">
                  <c:v>SE</c:v>
                </c:pt>
                <c:pt idx="7">
                  <c:v>FI</c:v>
                </c:pt>
                <c:pt idx="8">
                  <c:v>FR</c:v>
                </c:pt>
                <c:pt idx="9">
                  <c:v>EE</c:v>
                </c:pt>
                <c:pt idx="10">
                  <c:v>AT</c:v>
                </c:pt>
                <c:pt idx="11">
                  <c:v>BE</c:v>
                </c:pt>
                <c:pt idx="12">
                  <c:v>EU28</c:v>
                </c:pt>
                <c:pt idx="13">
                  <c:v>IE</c:v>
                </c:pt>
                <c:pt idx="14">
                  <c:v>MT</c:v>
                </c:pt>
                <c:pt idx="15">
                  <c:v>SK</c:v>
                </c:pt>
                <c:pt idx="16">
                  <c:v>CZ</c:v>
                </c:pt>
                <c:pt idx="17">
                  <c:v>ES</c:v>
                </c:pt>
                <c:pt idx="18">
                  <c:v>SI</c:v>
                </c:pt>
                <c:pt idx="19">
                  <c:v>LV</c:v>
                </c:pt>
                <c:pt idx="20">
                  <c:v>PL</c:v>
                </c:pt>
                <c:pt idx="21">
                  <c:v>HU</c:v>
                </c:pt>
                <c:pt idx="22">
                  <c:v>LT</c:v>
                </c:pt>
                <c:pt idx="23">
                  <c:v>EL</c:v>
                </c:pt>
                <c:pt idx="24">
                  <c:v>HR</c:v>
                </c:pt>
                <c:pt idx="25">
                  <c:v>PT</c:v>
                </c:pt>
                <c:pt idx="26">
                  <c:v>IT</c:v>
                </c:pt>
                <c:pt idx="27">
                  <c:v>CY</c:v>
                </c:pt>
                <c:pt idx="28">
                  <c:v>BG</c:v>
                </c:pt>
                <c:pt idx="29">
                  <c:v>RO</c:v>
                </c:pt>
              </c:strCache>
            </c:strRef>
          </c:cat>
          <c:val>
            <c:numRef>
              <c:f>'chart data'!$B$15:$B$44</c:f>
              <c:numCache>
                <c:formatCode>General</c:formatCode>
                <c:ptCount val="30"/>
                <c:pt idx="0">
                  <c:v>67.490100000000012</c:v>
                </c:pt>
                <c:pt idx="1">
                  <c:v>67.500299999999996</c:v>
                </c:pt>
                <c:pt idx="2">
                  <c:v>59.867599999999996</c:v>
                </c:pt>
                <c:pt idx="3">
                  <c:v>71.19</c:v>
                </c:pt>
                <c:pt idx="4">
                  <c:v>59.566800000000001</c:v>
                </c:pt>
                <c:pt idx="5">
                  <c:v>67.151299999999992</c:v>
                </c:pt>
                <c:pt idx="6">
                  <c:v>65.665899999999979</c:v>
                </c:pt>
                <c:pt idx="7">
                  <c:v>59.180200000000006</c:v>
                </c:pt>
                <c:pt idx="8">
                  <c:v>54.022500000000008</c:v>
                </c:pt>
                <c:pt idx="9">
                  <c:v>17.242999999999995</c:v>
                </c:pt>
                <c:pt idx="10">
                  <c:v>42.472900000000003</c:v>
                </c:pt>
                <c:pt idx="11">
                  <c:v>38.442300000000003</c:v>
                </c:pt>
                <c:pt idx="12">
                  <c:v>39.925700000000006</c:v>
                </c:pt>
                <c:pt idx="13">
                  <c:v>36.366800000000005</c:v>
                </c:pt>
                <c:pt idx="14">
                  <c:v>37.856599999999993</c:v>
                </c:pt>
                <c:pt idx="15">
                  <c:v>33.462000000000003</c:v>
                </c:pt>
                <c:pt idx="16">
                  <c:v>27.361699999999995</c:v>
                </c:pt>
                <c:pt idx="17">
                  <c:v>23.866700000000002</c:v>
                </c:pt>
                <c:pt idx="18">
                  <c:v>26.706399999999995</c:v>
                </c:pt>
                <c:pt idx="19">
                  <c:v>17.135300000000001</c:v>
                </c:pt>
                <c:pt idx="20">
                  <c:v>28.8611</c:v>
                </c:pt>
                <c:pt idx="21">
                  <c:v>18.0031</c:v>
                </c:pt>
                <c:pt idx="22">
                  <c:v>10.754800000000001</c:v>
                </c:pt>
                <c:pt idx="23">
                  <c:v>12.365700000000002</c:v>
                </c:pt>
                <c:pt idx="24">
                  <c:v>14.1326</c:v>
                </c:pt>
                <c:pt idx="25">
                  <c:v>14.6126</c:v>
                </c:pt>
                <c:pt idx="26">
                  <c:v>14.722900000000001</c:v>
                </c:pt>
                <c:pt idx="27">
                  <c:v>17.863199999999996</c:v>
                </c:pt>
                <c:pt idx="28">
                  <c:v>5.0739000000000001</c:v>
                </c:pt>
                <c:pt idx="29">
                  <c:v>3.6165999999999996</c:v>
                </c:pt>
              </c:numCache>
            </c:numRef>
          </c:val>
        </c:ser>
        <c:dLbls/>
        <c:gapWidth val="219"/>
        <c:axId val="148404864"/>
        <c:axId val="148849024"/>
      </c:barChart>
      <c:scatterChart>
        <c:scatterStyle val="lineMarker"/>
        <c:ser>
          <c:idx val="1"/>
          <c:order val="1"/>
          <c:tx>
            <c:strRef>
              <c:f>'chart data'!$C$14</c:f>
              <c:strCache>
                <c:ptCount val="1"/>
                <c:pt idx="0">
                  <c:v>2015</c:v>
                </c:pt>
              </c:strCache>
            </c:strRef>
          </c:tx>
          <c:spPr>
            <a:ln w="19050">
              <a:noFill/>
            </a:ln>
            <a:effectLst/>
          </c:spPr>
          <c:marker>
            <c:symbol val="dash"/>
            <c:size val="10"/>
            <c:spPr>
              <a:solidFill>
                <a:srgbClr val="C00000"/>
              </a:solidFill>
              <a:ln>
                <a:noFill/>
              </a:ln>
            </c:spPr>
          </c:marker>
          <c:xVal>
            <c:strRef>
              <c:f>'chart data'!$A$15:$A$44</c:f>
              <c:strCache>
                <c:ptCount val="30"/>
                <c:pt idx="0">
                  <c:v>UK</c:v>
                </c:pt>
                <c:pt idx="1">
                  <c:v>DK</c:v>
                </c:pt>
                <c:pt idx="2">
                  <c:v>LU</c:v>
                </c:pt>
                <c:pt idx="3">
                  <c:v>NO</c:v>
                </c:pt>
                <c:pt idx="4">
                  <c:v>DE</c:v>
                </c:pt>
                <c:pt idx="5">
                  <c:v>NL</c:v>
                </c:pt>
                <c:pt idx="6">
                  <c:v>SE</c:v>
                </c:pt>
                <c:pt idx="7">
                  <c:v>FI</c:v>
                </c:pt>
                <c:pt idx="8">
                  <c:v>FR</c:v>
                </c:pt>
                <c:pt idx="9">
                  <c:v>EE</c:v>
                </c:pt>
                <c:pt idx="10">
                  <c:v>AT</c:v>
                </c:pt>
                <c:pt idx="11">
                  <c:v>BE</c:v>
                </c:pt>
                <c:pt idx="12">
                  <c:v>EU28</c:v>
                </c:pt>
                <c:pt idx="13">
                  <c:v>IE</c:v>
                </c:pt>
                <c:pt idx="14">
                  <c:v>MT</c:v>
                </c:pt>
                <c:pt idx="15">
                  <c:v>SK</c:v>
                </c:pt>
                <c:pt idx="16">
                  <c:v>CZ</c:v>
                </c:pt>
                <c:pt idx="17">
                  <c:v>ES</c:v>
                </c:pt>
                <c:pt idx="18">
                  <c:v>SI</c:v>
                </c:pt>
                <c:pt idx="19">
                  <c:v>LV</c:v>
                </c:pt>
                <c:pt idx="20">
                  <c:v>PL</c:v>
                </c:pt>
                <c:pt idx="21">
                  <c:v>HU</c:v>
                </c:pt>
                <c:pt idx="22">
                  <c:v>LT</c:v>
                </c:pt>
                <c:pt idx="23">
                  <c:v>EL</c:v>
                </c:pt>
                <c:pt idx="24">
                  <c:v>HR</c:v>
                </c:pt>
                <c:pt idx="25">
                  <c:v>PT</c:v>
                </c:pt>
                <c:pt idx="26">
                  <c:v>IT</c:v>
                </c:pt>
                <c:pt idx="27">
                  <c:v>CY</c:v>
                </c:pt>
                <c:pt idx="28">
                  <c:v>BG</c:v>
                </c:pt>
                <c:pt idx="29">
                  <c:v>RO</c:v>
                </c:pt>
              </c:strCache>
            </c:strRef>
          </c:xVal>
          <c:yVal>
            <c:numRef>
              <c:f>'chart data'!$C$15:$C$44</c:f>
              <c:numCache>
                <c:formatCode>General</c:formatCode>
                <c:ptCount val="30"/>
                <c:pt idx="0">
                  <c:v>81.076799999999992</c:v>
                </c:pt>
                <c:pt idx="1">
                  <c:v>78.878399999999985</c:v>
                </c:pt>
                <c:pt idx="2">
                  <c:v>77.852599999999981</c:v>
                </c:pt>
                <c:pt idx="3">
                  <c:v>75.6965</c:v>
                </c:pt>
                <c:pt idx="4">
                  <c:v>73.084100000000007</c:v>
                </c:pt>
                <c:pt idx="5">
                  <c:v>71.1678</c:v>
                </c:pt>
                <c:pt idx="6">
                  <c:v>71.129699999999985</c:v>
                </c:pt>
                <c:pt idx="7">
                  <c:v>70.500799999999998</c:v>
                </c:pt>
                <c:pt idx="8">
                  <c:v>64.615600000000001</c:v>
                </c:pt>
                <c:pt idx="9">
                  <c:v>58.9131</c:v>
                </c:pt>
                <c:pt idx="10">
                  <c:v>57.701900000000002</c:v>
                </c:pt>
                <c:pt idx="11">
                  <c:v>55.236600000000003</c:v>
                </c:pt>
                <c:pt idx="12">
                  <c:v>52.967200000000005</c:v>
                </c:pt>
                <c:pt idx="13">
                  <c:v>51.427200000000006</c:v>
                </c:pt>
                <c:pt idx="14">
                  <c:v>50.716700000000003</c:v>
                </c:pt>
                <c:pt idx="15">
                  <c:v>49.630100000000006</c:v>
                </c:pt>
                <c:pt idx="16">
                  <c:v>45.324600000000004</c:v>
                </c:pt>
                <c:pt idx="17">
                  <c:v>42.339600000000004</c:v>
                </c:pt>
                <c:pt idx="18">
                  <c:v>38.920900000000003</c:v>
                </c:pt>
                <c:pt idx="19">
                  <c:v>38.095900000000007</c:v>
                </c:pt>
                <c:pt idx="20">
                  <c:v>36.902800000000006</c:v>
                </c:pt>
                <c:pt idx="21">
                  <c:v>35.790800000000011</c:v>
                </c:pt>
                <c:pt idx="22">
                  <c:v>31.7529</c:v>
                </c:pt>
                <c:pt idx="23">
                  <c:v>31.6646</c:v>
                </c:pt>
                <c:pt idx="24">
                  <c:v>31.379899999999999</c:v>
                </c:pt>
                <c:pt idx="25">
                  <c:v>30.993399999999998</c:v>
                </c:pt>
                <c:pt idx="26">
                  <c:v>26.388000000000002</c:v>
                </c:pt>
                <c:pt idx="27">
                  <c:v>23.2638</c:v>
                </c:pt>
                <c:pt idx="28">
                  <c:v>18.479199999999995</c:v>
                </c:pt>
                <c:pt idx="29">
                  <c:v>10.8301</c:v>
                </c:pt>
              </c:numCache>
            </c:numRef>
          </c:yVal>
        </c:ser>
        <c:dLbls/>
        <c:axId val="148404864"/>
        <c:axId val="148849024"/>
      </c:scatterChart>
      <c:catAx>
        <c:axId val="1484048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l-GR"/>
          </a:p>
        </c:txPr>
        <c:crossAx val="148849024"/>
        <c:crosses val="autoZero"/>
        <c:auto val="1"/>
        <c:lblAlgn val="ctr"/>
        <c:lblOffset val="100"/>
      </c:catAx>
      <c:valAx>
        <c:axId val="148849024"/>
        <c:scaling>
          <c:orientation val="minMax"/>
          <c:max val="90"/>
          <c:min val="0"/>
        </c:scaling>
        <c:axPos val="l"/>
        <c:majorGridlines>
          <c:spPr>
            <a:ln w="9525" cap="flat" cmpd="sng" algn="ctr">
              <a:solidFill>
                <a:schemeClr val="tx1">
                  <a:lumMod val="15000"/>
                  <a:lumOff val="85000"/>
                </a:schemeClr>
              </a:solidFill>
              <a:round/>
            </a:ln>
            <a:effectLst/>
          </c:spPr>
        </c:majorGridlines>
        <c:title>
          <c:tx>
            <c:rich>
              <a:bodyPr/>
              <a:lstStyle/>
              <a:p>
                <a:pPr>
                  <a:defRPr/>
                </a:pPr>
                <a:r>
                  <a:rPr lang="en-GB"/>
                  <a:t>% of individuals</a:t>
                </a:r>
              </a:p>
            </c:rich>
          </c:tx>
          <c:layout/>
        </c:title>
        <c:numFmt formatCode="General" sourceLinked="1"/>
        <c:majorTickMark val="none"/>
        <c:tickLblPos val="nextTo"/>
        <c:spPr>
          <a:noFill/>
          <a:ln>
            <a:noFill/>
          </a:ln>
          <a:effectLst/>
        </c:spPr>
        <c:txPr>
          <a:bodyPr rot="-60000000" vert="horz"/>
          <a:lstStyle/>
          <a:p>
            <a:pPr>
              <a:defRPr/>
            </a:pPr>
            <a:endParaRPr lang="el-GR"/>
          </a:p>
        </c:txPr>
        <c:crossAx val="148404864"/>
        <c:crosses val="autoZero"/>
        <c:crossBetween val="between"/>
        <c:majorUnit val="20"/>
      </c:valAx>
      <c:spPr>
        <a:noFill/>
        <a:ln w="25400">
          <a:noFill/>
        </a:ln>
      </c:spPr>
    </c:plotArea>
    <c:legend>
      <c:legendPos val="b"/>
      <c:layout/>
      <c:spPr>
        <a:noFill/>
        <a:ln>
          <a:noFill/>
        </a:ln>
        <a:effectLst/>
      </c:spPr>
      <c:txPr>
        <a:bodyPr rot="0" vert="horz"/>
        <a:lstStyle/>
        <a:p>
          <a:pPr>
            <a:defRPr/>
          </a:pPr>
          <a:endParaRPr lang="el-GR"/>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000"/>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l-GR"/>
  <c:chart>
    <c:title>
      <c:tx>
        <c:rich>
          <a:bodyPr rot="0" spcFirstLastPara="1" vertOverflow="ellipsis" vert="horz" wrap="square" anchor="ctr" anchorCtr="1"/>
          <a:lstStyle/>
          <a:p>
            <a:pPr>
              <a:defRPr sz="1000" b="1" i="0" u="none" strike="noStrike" kern="1200" spc="0" baseline="0">
                <a:solidFill>
                  <a:schemeClr val="tx1"/>
                </a:solidFill>
                <a:latin typeface="+mj-lt"/>
                <a:ea typeface="+mn-ea"/>
                <a:cs typeface="+mn-cs"/>
              </a:defRPr>
            </a:pPr>
            <a:r>
              <a:rPr lang="en-GB" sz="1000" b="1" dirty="0" smtClean="0">
                <a:solidFill>
                  <a:schemeClr val="tx1"/>
                </a:solidFill>
                <a:latin typeface="+mj-lt"/>
              </a:rPr>
              <a:t>Frequency of online purchases/orders online in the last 3 months, EU-28, 2015 </a:t>
            </a:r>
          </a:p>
          <a:p>
            <a:pPr>
              <a:defRPr sz="1000" b="1" i="0" u="none" strike="noStrike" kern="1200" spc="0" baseline="0">
                <a:solidFill>
                  <a:schemeClr val="tx1"/>
                </a:solidFill>
                <a:latin typeface="+mj-lt"/>
                <a:ea typeface="+mn-ea"/>
                <a:cs typeface="+mn-cs"/>
              </a:defRPr>
            </a:pPr>
            <a:r>
              <a:rPr lang="en-GB" sz="1000" b="1" dirty="0" smtClean="0">
                <a:solidFill>
                  <a:schemeClr val="tx1"/>
                </a:solidFill>
                <a:latin typeface="+mj-lt"/>
              </a:rPr>
              <a:t>(% of internet users buying online in last 3 months)</a:t>
            </a:r>
            <a:endParaRPr lang="en-GB" sz="1000" b="1" dirty="0">
              <a:solidFill>
                <a:schemeClr val="tx1"/>
              </a:solidFill>
              <a:latin typeface="+mj-lt"/>
            </a:endParaRPr>
          </a:p>
        </c:rich>
      </c:tx>
      <c:layout/>
      <c:spPr>
        <a:noFill/>
        <a:ln>
          <a:noFill/>
        </a:ln>
        <a:effectLst/>
      </c:spPr>
    </c:title>
    <c:plotArea>
      <c:layout/>
      <c:barChart>
        <c:barDir val="bar"/>
        <c:grouping val="stacked"/>
        <c:ser>
          <c:idx val="0"/>
          <c:order val="0"/>
          <c:tx>
            <c:strRef>
              <c:f>Blad1!$B$18</c:f>
              <c:strCache>
                <c:ptCount val="1"/>
                <c:pt idx="0">
                  <c:v>1-2 times</c:v>
                </c:pt>
              </c:strCache>
            </c:strRef>
          </c:tx>
          <c:spPr>
            <a:solidFill>
              <a:schemeClr val="accent1"/>
            </a:solidFill>
            <a:ln>
              <a:noFill/>
            </a:ln>
            <a:effectLst/>
          </c:spPr>
          <c:cat>
            <c:strRef>
              <c:f>Blad1!$A$19:$A$48</c:f>
              <c:strCache>
                <c:ptCount val="30"/>
                <c:pt idx="0">
                  <c:v>CZ</c:v>
                </c:pt>
                <c:pt idx="1">
                  <c:v>LV</c:v>
                </c:pt>
                <c:pt idx="2">
                  <c:v>FR</c:v>
                </c:pt>
                <c:pt idx="3">
                  <c:v>RO</c:v>
                </c:pt>
                <c:pt idx="4">
                  <c:v>HU</c:v>
                </c:pt>
                <c:pt idx="5">
                  <c:v>IT</c:v>
                </c:pt>
                <c:pt idx="6">
                  <c:v>PL</c:v>
                </c:pt>
                <c:pt idx="7">
                  <c:v>CY</c:v>
                </c:pt>
                <c:pt idx="8">
                  <c:v>SI</c:v>
                </c:pt>
                <c:pt idx="9">
                  <c:v>BG</c:v>
                </c:pt>
                <c:pt idx="10">
                  <c:v>LT</c:v>
                </c:pt>
                <c:pt idx="11">
                  <c:v>BE</c:v>
                </c:pt>
                <c:pt idx="12">
                  <c:v>SK</c:v>
                </c:pt>
                <c:pt idx="13">
                  <c:v>EL</c:v>
                </c:pt>
                <c:pt idx="14">
                  <c:v>PT</c:v>
                </c:pt>
                <c:pt idx="15">
                  <c:v>NL</c:v>
                </c:pt>
                <c:pt idx="16">
                  <c:v>IE</c:v>
                </c:pt>
                <c:pt idx="17">
                  <c:v>AT</c:v>
                </c:pt>
                <c:pt idx="18">
                  <c:v>ES</c:v>
                </c:pt>
                <c:pt idx="19">
                  <c:v>NO</c:v>
                </c:pt>
                <c:pt idx="20">
                  <c:v>FI</c:v>
                </c:pt>
                <c:pt idx="21">
                  <c:v>EE</c:v>
                </c:pt>
                <c:pt idx="22">
                  <c:v>DK</c:v>
                </c:pt>
                <c:pt idx="23">
                  <c:v>EU28</c:v>
                </c:pt>
                <c:pt idx="24">
                  <c:v>DE</c:v>
                </c:pt>
                <c:pt idx="25">
                  <c:v>MT</c:v>
                </c:pt>
                <c:pt idx="26">
                  <c:v>SE</c:v>
                </c:pt>
                <c:pt idx="27">
                  <c:v>LU</c:v>
                </c:pt>
                <c:pt idx="28">
                  <c:v>HR</c:v>
                </c:pt>
                <c:pt idx="29">
                  <c:v>UK</c:v>
                </c:pt>
              </c:strCache>
            </c:strRef>
          </c:cat>
          <c:val>
            <c:numRef>
              <c:f>Blad1!$B$19:$B$48</c:f>
              <c:numCache>
                <c:formatCode>0%</c:formatCode>
                <c:ptCount val="30"/>
                <c:pt idx="0">
                  <c:v>0.61438099999999984</c:v>
                </c:pt>
                <c:pt idx="1">
                  <c:v>0.69183099999999997</c:v>
                </c:pt>
                <c:pt idx="2">
                  <c:v>0.49489400000000006</c:v>
                </c:pt>
                <c:pt idx="3">
                  <c:v>0.64345900000000011</c:v>
                </c:pt>
                <c:pt idx="4">
                  <c:v>0.51910699999999987</c:v>
                </c:pt>
                <c:pt idx="5">
                  <c:v>0.59721699999999989</c:v>
                </c:pt>
                <c:pt idx="6">
                  <c:v>0.47221000000000002</c:v>
                </c:pt>
                <c:pt idx="7">
                  <c:v>0.48148100000000016</c:v>
                </c:pt>
                <c:pt idx="8">
                  <c:v>0.52840399999999987</c:v>
                </c:pt>
                <c:pt idx="9">
                  <c:v>0.63414300000000012</c:v>
                </c:pt>
                <c:pt idx="10">
                  <c:v>0.519787</c:v>
                </c:pt>
                <c:pt idx="11">
                  <c:v>0.49206400000000006</c:v>
                </c:pt>
                <c:pt idx="12">
                  <c:v>0.46364900000000003</c:v>
                </c:pt>
                <c:pt idx="13">
                  <c:v>0.573384</c:v>
                </c:pt>
                <c:pt idx="14">
                  <c:v>0.43042100000000005</c:v>
                </c:pt>
                <c:pt idx="15">
                  <c:v>0.42520000000000002</c:v>
                </c:pt>
                <c:pt idx="16">
                  <c:v>0.40564500000000003</c:v>
                </c:pt>
                <c:pt idx="17">
                  <c:v>0.35051600000000011</c:v>
                </c:pt>
                <c:pt idx="18">
                  <c:v>0.45871800000000001</c:v>
                </c:pt>
                <c:pt idx="19">
                  <c:v>0.4016300000000001</c:v>
                </c:pt>
                <c:pt idx="20">
                  <c:v>0.29773700000000003</c:v>
                </c:pt>
                <c:pt idx="21">
                  <c:v>0.38396300000000005</c:v>
                </c:pt>
                <c:pt idx="22">
                  <c:v>0.34116600000000002</c:v>
                </c:pt>
                <c:pt idx="23">
                  <c:v>0.38671800000000006</c:v>
                </c:pt>
                <c:pt idx="24">
                  <c:v>0.342221</c:v>
                </c:pt>
                <c:pt idx="25">
                  <c:v>0.33215500000000009</c:v>
                </c:pt>
                <c:pt idx="26">
                  <c:v>0.25958700000000001</c:v>
                </c:pt>
                <c:pt idx="27">
                  <c:v>0.25320899999999996</c:v>
                </c:pt>
                <c:pt idx="28">
                  <c:v>0.48871200000000004</c:v>
                </c:pt>
                <c:pt idx="29">
                  <c:v>0.21590400000000004</c:v>
                </c:pt>
              </c:numCache>
            </c:numRef>
          </c:val>
        </c:ser>
        <c:ser>
          <c:idx val="1"/>
          <c:order val="1"/>
          <c:tx>
            <c:strRef>
              <c:f>Blad1!$C$18</c:f>
              <c:strCache>
                <c:ptCount val="1"/>
                <c:pt idx="0">
                  <c:v>3-5 times</c:v>
                </c:pt>
              </c:strCache>
            </c:strRef>
          </c:tx>
          <c:spPr>
            <a:solidFill>
              <a:schemeClr val="accent2"/>
            </a:solidFill>
            <a:ln>
              <a:noFill/>
            </a:ln>
            <a:effectLst/>
          </c:spPr>
          <c:cat>
            <c:strRef>
              <c:f>Blad1!$A$19:$A$48</c:f>
              <c:strCache>
                <c:ptCount val="30"/>
                <c:pt idx="0">
                  <c:v>CZ</c:v>
                </c:pt>
                <c:pt idx="1">
                  <c:v>LV</c:v>
                </c:pt>
                <c:pt idx="2">
                  <c:v>FR</c:v>
                </c:pt>
                <c:pt idx="3">
                  <c:v>RO</c:v>
                </c:pt>
                <c:pt idx="4">
                  <c:v>HU</c:v>
                </c:pt>
                <c:pt idx="5">
                  <c:v>IT</c:v>
                </c:pt>
                <c:pt idx="6">
                  <c:v>PL</c:v>
                </c:pt>
                <c:pt idx="7">
                  <c:v>CY</c:v>
                </c:pt>
                <c:pt idx="8">
                  <c:v>SI</c:v>
                </c:pt>
                <c:pt idx="9">
                  <c:v>BG</c:v>
                </c:pt>
                <c:pt idx="10">
                  <c:v>LT</c:v>
                </c:pt>
                <c:pt idx="11">
                  <c:v>BE</c:v>
                </c:pt>
                <c:pt idx="12">
                  <c:v>SK</c:v>
                </c:pt>
                <c:pt idx="13">
                  <c:v>EL</c:v>
                </c:pt>
                <c:pt idx="14">
                  <c:v>PT</c:v>
                </c:pt>
                <c:pt idx="15">
                  <c:v>NL</c:v>
                </c:pt>
                <c:pt idx="16">
                  <c:v>IE</c:v>
                </c:pt>
                <c:pt idx="17">
                  <c:v>AT</c:v>
                </c:pt>
                <c:pt idx="18">
                  <c:v>ES</c:v>
                </c:pt>
                <c:pt idx="19">
                  <c:v>NO</c:v>
                </c:pt>
                <c:pt idx="20">
                  <c:v>FI</c:v>
                </c:pt>
                <c:pt idx="21">
                  <c:v>EE</c:v>
                </c:pt>
                <c:pt idx="22">
                  <c:v>DK</c:v>
                </c:pt>
                <c:pt idx="23">
                  <c:v>EU28</c:v>
                </c:pt>
                <c:pt idx="24">
                  <c:v>DE</c:v>
                </c:pt>
                <c:pt idx="25">
                  <c:v>MT</c:v>
                </c:pt>
                <c:pt idx="26">
                  <c:v>SE</c:v>
                </c:pt>
                <c:pt idx="27">
                  <c:v>LU</c:v>
                </c:pt>
                <c:pt idx="28">
                  <c:v>HR</c:v>
                </c:pt>
                <c:pt idx="29">
                  <c:v>UK</c:v>
                </c:pt>
              </c:strCache>
            </c:strRef>
          </c:cat>
          <c:val>
            <c:numRef>
              <c:f>Blad1!$C$19:$C$48</c:f>
              <c:numCache>
                <c:formatCode>0%</c:formatCode>
                <c:ptCount val="30"/>
                <c:pt idx="0">
                  <c:v>0.30884200000000006</c:v>
                </c:pt>
                <c:pt idx="1">
                  <c:v>0.227857</c:v>
                </c:pt>
                <c:pt idx="2">
                  <c:v>0.33431800000000012</c:v>
                </c:pt>
                <c:pt idx="3">
                  <c:v>0.24398200000000003</c:v>
                </c:pt>
                <c:pt idx="4">
                  <c:v>0.3612200000000001</c:v>
                </c:pt>
                <c:pt idx="5">
                  <c:v>0.26832400000000006</c:v>
                </c:pt>
                <c:pt idx="6">
                  <c:v>0.34481400000000006</c:v>
                </c:pt>
                <c:pt idx="7">
                  <c:v>0.36851500000000009</c:v>
                </c:pt>
                <c:pt idx="8">
                  <c:v>0.31787100000000007</c:v>
                </c:pt>
                <c:pt idx="9">
                  <c:v>0.26887600000000006</c:v>
                </c:pt>
                <c:pt idx="10">
                  <c:v>0.33032200000000012</c:v>
                </c:pt>
                <c:pt idx="11">
                  <c:v>0.33629900000000001</c:v>
                </c:pt>
                <c:pt idx="12">
                  <c:v>0.38196200000000008</c:v>
                </c:pt>
                <c:pt idx="13">
                  <c:v>0.28464800000000001</c:v>
                </c:pt>
                <c:pt idx="14">
                  <c:v>0.35812600000000006</c:v>
                </c:pt>
                <c:pt idx="15">
                  <c:v>0.37180800000000014</c:v>
                </c:pt>
                <c:pt idx="16">
                  <c:v>0.37751900000000016</c:v>
                </c:pt>
                <c:pt idx="17">
                  <c:v>0.41191800000000006</c:v>
                </c:pt>
                <c:pt idx="18">
                  <c:v>0.3465390000000001</c:v>
                </c:pt>
                <c:pt idx="19">
                  <c:v>0.34162700000000001</c:v>
                </c:pt>
                <c:pt idx="20">
                  <c:v>0.40110200000000001</c:v>
                </c:pt>
                <c:pt idx="21">
                  <c:v>0.37615900000000002</c:v>
                </c:pt>
                <c:pt idx="22">
                  <c:v>0.3460160000000001</c:v>
                </c:pt>
                <c:pt idx="23">
                  <c:v>0.33168400000000009</c:v>
                </c:pt>
                <c:pt idx="24">
                  <c:v>0.36632400000000009</c:v>
                </c:pt>
                <c:pt idx="25">
                  <c:v>0.37387000000000009</c:v>
                </c:pt>
                <c:pt idx="26">
                  <c:v>0.39905300000000016</c:v>
                </c:pt>
                <c:pt idx="27">
                  <c:v>0.36280500000000016</c:v>
                </c:pt>
                <c:pt idx="28">
                  <c:v>0.29040300000000002</c:v>
                </c:pt>
                <c:pt idx="29">
                  <c:v>0.26903499999999997</c:v>
                </c:pt>
              </c:numCache>
            </c:numRef>
          </c:val>
        </c:ser>
        <c:ser>
          <c:idx val="2"/>
          <c:order val="2"/>
          <c:tx>
            <c:strRef>
              <c:f>Blad1!$D$18</c:f>
              <c:strCache>
                <c:ptCount val="1"/>
                <c:pt idx="0">
                  <c:v>6-10 times</c:v>
                </c:pt>
              </c:strCache>
            </c:strRef>
          </c:tx>
          <c:spPr>
            <a:solidFill>
              <a:schemeClr val="accent3"/>
            </a:solidFill>
            <a:ln>
              <a:noFill/>
            </a:ln>
            <a:effectLst/>
          </c:spPr>
          <c:cat>
            <c:strRef>
              <c:f>Blad1!$A$19:$A$48</c:f>
              <c:strCache>
                <c:ptCount val="30"/>
                <c:pt idx="0">
                  <c:v>CZ</c:v>
                </c:pt>
                <c:pt idx="1">
                  <c:v>LV</c:v>
                </c:pt>
                <c:pt idx="2">
                  <c:v>FR</c:v>
                </c:pt>
                <c:pt idx="3">
                  <c:v>RO</c:v>
                </c:pt>
                <c:pt idx="4">
                  <c:v>HU</c:v>
                </c:pt>
                <c:pt idx="5">
                  <c:v>IT</c:v>
                </c:pt>
                <c:pt idx="6">
                  <c:v>PL</c:v>
                </c:pt>
                <c:pt idx="7">
                  <c:v>CY</c:v>
                </c:pt>
                <c:pt idx="8">
                  <c:v>SI</c:v>
                </c:pt>
                <c:pt idx="9">
                  <c:v>BG</c:v>
                </c:pt>
                <c:pt idx="10">
                  <c:v>LT</c:v>
                </c:pt>
                <c:pt idx="11">
                  <c:v>BE</c:v>
                </c:pt>
                <c:pt idx="12">
                  <c:v>SK</c:v>
                </c:pt>
                <c:pt idx="13">
                  <c:v>EL</c:v>
                </c:pt>
                <c:pt idx="14">
                  <c:v>PT</c:v>
                </c:pt>
                <c:pt idx="15">
                  <c:v>NL</c:v>
                </c:pt>
                <c:pt idx="16">
                  <c:v>IE</c:v>
                </c:pt>
                <c:pt idx="17">
                  <c:v>AT</c:v>
                </c:pt>
                <c:pt idx="18">
                  <c:v>ES</c:v>
                </c:pt>
                <c:pt idx="19">
                  <c:v>NO</c:v>
                </c:pt>
                <c:pt idx="20">
                  <c:v>FI</c:v>
                </c:pt>
                <c:pt idx="21">
                  <c:v>EE</c:v>
                </c:pt>
                <c:pt idx="22">
                  <c:v>DK</c:v>
                </c:pt>
                <c:pt idx="23">
                  <c:v>EU28</c:v>
                </c:pt>
                <c:pt idx="24">
                  <c:v>DE</c:v>
                </c:pt>
                <c:pt idx="25">
                  <c:v>MT</c:v>
                </c:pt>
                <c:pt idx="26">
                  <c:v>SE</c:v>
                </c:pt>
                <c:pt idx="27">
                  <c:v>LU</c:v>
                </c:pt>
                <c:pt idx="28">
                  <c:v>HR</c:v>
                </c:pt>
                <c:pt idx="29">
                  <c:v>UK</c:v>
                </c:pt>
              </c:strCache>
            </c:strRef>
          </c:cat>
          <c:val>
            <c:numRef>
              <c:f>Blad1!$D$19:$D$48</c:f>
              <c:numCache>
                <c:formatCode>0%</c:formatCode>
                <c:ptCount val="30"/>
                <c:pt idx="0">
                  <c:v>5.9145999999999997E-2</c:v>
                </c:pt>
                <c:pt idx="1">
                  <c:v>6.0305000000000004E-2</c:v>
                </c:pt>
                <c:pt idx="2">
                  <c:v>0.14806700000000003</c:v>
                </c:pt>
                <c:pt idx="3">
                  <c:v>7.9559000000000019E-2</c:v>
                </c:pt>
                <c:pt idx="4">
                  <c:v>8.6310000000000012E-2</c:v>
                </c:pt>
                <c:pt idx="5">
                  <c:v>6.873700000000002E-2</c:v>
                </c:pt>
                <c:pt idx="6">
                  <c:v>0.14847700000000003</c:v>
                </c:pt>
                <c:pt idx="7">
                  <c:v>0.113876</c:v>
                </c:pt>
                <c:pt idx="8">
                  <c:v>0.11350600000000001</c:v>
                </c:pt>
                <c:pt idx="9">
                  <c:v>5.1262000000000002E-2</c:v>
                </c:pt>
                <c:pt idx="10">
                  <c:v>0.10658100000000001</c:v>
                </c:pt>
                <c:pt idx="11">
                  <c:v>8.0274000000000012E-2</c:v>
                </c:pt>
                <c:pt idx="12">
                  <c:v>9.0275000000000022E-2</c:v>
                </c:pt>
                <c:pt idx="13">
                  <c:v>7.7656000000000003E-2</c:v>
                </c:pt>
                <c:pt idx="14">
                  <c:v>0.13941300000000004</c:v>
                </c:pt>
                <c:pt idx="15">
                  <c:v>0.12759000000000001</c:v>
                </c:pt>
                <c:pt idx="16">
                  <c:v>0.139681</c:v>
                </c:pt>
                <c:pt idx="17">
                  <c:v>0.15845600000000004</c:v>
                </c:pt>
                <c:pt idx="18">
                  <c:v>0.11250599999999998</c:v>
                </c:pt>
                <c:pt idx="19">
                  <c:v>0.16567999999999997</c:v>
                </c:pt>
                <c:pt idx="20">
                  <c:v>0.20848700000000003</c:v>
                </c:pt>
                <c:pt idx="21">
                  <c:v>0.14553199999999999</c:v>
                </c:pt>
                <c:pt idx="22">
                  <c:v>0.14658399999999999</c:v>
                </c:pt>
                <c:pt idx="23">
                  <c:v>0.15541100000000002</c:v>
                </c:pt>
                <c:pt idx="24">
                  <c:v>0.16775499999999999</c:v>
                </c:pt>
                <c:pt idx="25">
                  <c:v>0.16014800000000001</c:v>
                </c:pt>
                <c:pt idx="26">
                  <c:v>0.18647500000000003</c:v>
                </c:pt>
                <c:pt idx="27">
                  <c:v>0.21473600000000004</c:v>
                </c:pt>
                <c:pt idx="28">
                  <c:v>4.0633000000000002E-2</c:v>
                </c:pt>
                <c:pt idx="29">
                  <c:v>0.21948900000000002</c:v>
                </c:pt>
              </c:numCache>
            </c:numRef>
          </c:val>
        </c:ser>
        <c:ser>
          <c:idx val="3"/>
          <c:order val="3"/>
          <c:tx>
            <c:strRef>
              <c:f>Blad1!$E$18</c:f>
              <c:strCache>
                <c:ptCount val="1"/>
                <c:pt idx="0">
                  <c:v>&gt; 10 times</c:v>
                </c:pt>
              </c:strCache>
            </c:strRef>
          </c:tx>
          <c:spPr>
            <a:solidFill>
              <a:schemeClr val="accent4"/>
            </a:solidFill>
            <a:ln>
              <a:noFill/>
            </a:ln>
            <a:effectLst/>
          </c:spPr>
          <c:cat>
            <c:strRef>
              <c:f>Blad1!$A$19:$A$48</c:f>
              <c:strCache>
                <c:ptCount val="30"/>
                <c:pt idx="0">
                  <c:v>CZ</c:v>
                </c:pt>
                <c:pt idx="1">
                  <c:v>LV</c:v>
                </c:pt>
                <c:pt idx="2">
                  <c:v>FR</c:v>
                </c:pt>
                <c:pt idx="3">
                  <c:v>RO</c:v>
                </c:pt>
                <c:pt idx="4">
                  <c:v>HU</c:v>
                </c:pt>
                <c:pt idx="5">
                  <c:v>IT</c:v>
                </c:pt>
                <c:pt idx="6">
                  <c:v>PL</c:v>
                </c:pt>
                <c:pt idx="7">
                  <c:v>CY</c:v>
                </c:pt>
                <c:pt idx="8">
                  <c:v>SI</c:v>
                </c:pt>
                <c:pt idx="9">
                  <c:v>BG</c:v>
                </c:pt>
                <c:pt idx="10">
                  <c:v>LT</c:v>
                </c:pt>
                <c:pt idx="11">
                  <c:v>BE</c:v>
                </c:pt>
                <c:pt idx="12">
                  <c:v>SK</c:v>
                </c:pt>
                <c:pt idx="13">
                  <c:v>EL</c:v>
                </c:pt>
                <c:pt idx="14">
                  <c:v>PT</c:v>
                </c:pt>
                <c:pt idx="15">
                  <c:v>NL</c:v>
                </c:pt>
                <c:pt idx="16">
                  <c:v>IE</c:v>
                </c:pt>
                <c:pt idx="17">
                  <c:v>AT</c:v>
                </c:pt>
                <c:pt idx="18">
                  <c:v>ES</c:v>
                </c:pt>
                <c:pt idx="19">
                  <c:v>NO</c:v>
                </c:pt>
                <c:pt idx="20">
                  <c:v>FI</c:v>
                </c:pt>
                <c:pt idx="21">
                  <c:v>EE</c:v>
                </c:pt>
                <c:pt idx="22">
                  <c:v>DK</c:v>
                </c:pt>
                <c:pt idx="23">
                  <c:v>EU28</c:v>
                </c:pt>
                <c:pt idx="24">
                  <c:v>DE</c:v>
                </c:pt>
                <c:pt idx="25">
                  <c:v>MT</c:v>
                </c:pt>
                <c:pt idx="26">
                  <c:v>SE</c:v>
                </c:pt>
                <c:pt idx="27">
                  <c:v>LU</c:v>
                </c:pt>
                <c:pt idx="28">
                  <c:v>HR</c:v>
                </c:pt>
                <c:pt idx="29">
                  <c:v>UK</c:v>
                </c:pt>
              </c:strCache>
            </c:strRef>
          </c:cat>
          <c:val>
            <c:numRef>
              <c:f>Blad1!$E$19:$E$48</c:f>
              <c:numCache>
                <c:formatCode>0%</c:formatCode>
                <c:ptCount val="30"/>
                <c:pt idx="0">
                  <c:v>1.4734000000000001E-2</c:v>
                </c:pt>
                <c:pt idx="1">
                  <c:v>2.0006000000000003E-2</c:v>
                </c:pt>
                <c:pt idx="2">
                  <c:v>2.2720000000000001E-2</c:v>
                </c:pt>
                <c:pt idx="3">
                  <c:v>3.3000000000000002E-2</c:v>
                </c:pt>
                <c:pt idx="4">
                  <c:v>3.3362999999999997E-2</c:v>
                </c:pt>
                <c:pt idx="5">
                  <c:v>3.3685000000000007E-2</c:v>
                </c:pt>
                <c:pt idx="6">
                  <c:v>3.4499000000000002E-2</c:v>
                </c:pt>
                <c:pt idx="7">
                  <c:v>3.6128E-2</c:v>
                </c:pt>
                <c:pt idx="8">
                  <c:v>4.0218999999999998E-2</c:v>
                </c:pt>
                <c:pt idx="9">
                  <c:v>4.201400000000001E-2</c:v>
                </c:pt>
                <c:pt idx="10">
                  <c:v>4.3311000000000009E-2</c:v>
                </c:pt>
                <c:pt idx="11">
                  <c:v>4.8781999999999999E-2</c:v>
                </c:pt>
                <c:pt idx="12">
                  <c:v>5.3384000000000008E-2</c:v>
                </c:pt>
                <c:pt idx="13">
                  <c:v>6.4312000000000008E-2</c:v>
                </c:pt>
                <c:pt idx="14">
                  <c:v>7.2040000000000021E-2</c:v>
                </c:pt>
                <c:pt idx="15">
                  <c:v>7.2826000000000016E-2</c:v>
                </c:pt>
                <c:pt idx="16">
                  <c:v>7.4318000000000023E-2</c:v>
                </c:pt>
                <c:pt idx="17">
                  <c:v>7.9110000000000014E-2</c:v>
                </c:pt>
                <c:pt idx="18">
                  <c:v>8.2237000000000005E-2</c:v>
                </c:pt>
                <c:pt idx="19">
                  <c:v>8.2537000000000041E-2</c:v>
                </c:pt>
                <c:pt idx="20">
                  <c:v>8.2817000000000002E-2</c:v>
                </c:pt>
                <c:pt idx="21">
                  <c:v>9.1859000000000024E-2</c:v>
                </c:pt>
                <c:pt idx="22">
                  <c:v>0.10917900000000001</c:v>
                </c:pt>
                <c:pt idx="23">
                  <c:v>0.12173500000000002</c:v>
                </c:pt>
                <c:pt idx="24">
                  <c:v>0.12370100000000003</c:v>
                </c:pt>
                <c:pt idx="25">
                  <c:v>0.133826</c:v>
                </c:pt>
                <c:pt idx="26">
                  <c:v>0.14414399999999999</c:v>
                </c:pt>
                <c:pt idx="27">
                  <c:v>0.15986700000000004</c:v>
                </c:pt>
                <c:pt idx="28">
                  <c:v>0.18025200000000002</c:v>
                </c:pt>
                <c:pt idx="29">
                  <c:v>0.29484100000000002</c:v>
                </c:pt>
              </c:numCache>
            </c:numRef>
          </c:val>
        </c:ser>
        <c:dLbls/>
        <c:overlap val="100"/>
        <c:axId val="149078400"/>
        <c:axId val="149079936"/>
      </c:barChart>
      <c:catAx>
        <c:axId val="149078400"/>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49079936"/>
        <c:crosses val="autoZero"/>
        <c:auto val="1"/>
        <c:lblAlgn val="ctr"/>
        <c:lblOffset val="100"/>
      </c:catAx>
      <c:valAx>
        <c:axId val="149079936"/>
        <c:scaling>
          <c:orientation val="minMax"/>
          <c:max val="1"/>
        </c:scaling>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 of individuals shopping online in last 3 months</a:t>
                </a:r>
              </a:p>
            </c:rich>
          </c:tx>
          <c:layout/>
          <c:spPr>
            <a:noFill/>
            <a:ln>
              <a:noFill/>
            </a:ln>
            <a:effectLst/>
          </c:spPr>
        </c:title>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4907840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legend>
    <c:plotVisOnly val="1"/>
    <c:dispBlanksAs val="gap"/>
  </c:chart>
  <c:spPr>
    <a:noFill/>
    <a:ln>
      <a:noFill/>
    </a:ln>
    <a:effectLst/>
  </c:spPr>
  <c:txPr>
    <a:bodyPr/>
    <a:lstStyle/>
    <a:p>
      <a:pPr>
        <a:defRPr/>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r>
              <a:rPr lang="en-GB" sz="1000" b="1" dirty="0" smtClean="0"/>
              <a:t>Individuals that ordered goods or services for private use over the internet in the last 12 months from sellers from other EU countries</a:t>
            </a:r>
            <a:endParaRPr lang="en-GB" sz="1000" b="1" dirty="0"/>
          </a:p>
        </c:rich>
      </c:tx>
      <c:layout>
        <c:manualLayout>
          <c:xMode val="edge"/>
          <c:yMode val="edge"/>
          <c:x val="0.1026073152930011"/>
          <c:y val="7.4467034527027895E-2"/>
        </c:manualLayout>
      </c:layout>
      <c:spPr>
        <a:solidFill>
          <a:schemeClr val="bg1"/>
        </a:solidFill>
        <a:ln>
          <a:noFill/>
        </a:ln>
        <a:effectLst/>
      </c:spPr>
    </c:title>
    <c:plotArea>
      <c:layout>
        <c:manualLayout>
          <c:layoutTarget val="inner"/>
          <c:xMode val="edge"/>
          <c:yMode val="edge"/>
          <c:x val="3.6860931574254796E-2"/>
          <c:y val="2.3917712846720739E-2"/>
          <c:w val="0.94749340715128794"/>
          <c:h val="0.78662401708452168"/>
        </c:manualLayout>
      </c:layout>
      <c:barChart>
        <c:barDir val="col"/>
        <c:grouping val="clustered"/>
        <c:ser>
          <c:idx val="0"/>
          <c:order val="0"/>
          <c:tx>
            <c:strRef>
              <c:f>'[digital_agenda_scoreboard_key_indicators (1).xls]chart data'!$D$14</c:f>
              <c:strCache>
                <c:ptCount val="1"/>
                <c:pt idx="0">
                  <c:v>2010</c:v>
                </c:pt>
              </c:strCache>
            </c:strRef>
          </c:tx>
          <c:spPr>
            <a:solidFill>
              <a:schemeClr val="accent1"/>
            </a:solidFill>
            <a:ln>
              <a:noFill/>
            </a:ln>
            <a:effectLst/>
          </c:spPr>
          <c:cat>
            <c:strRef>
              <c:f>'[digital_agenda_scoreboard_key_indicators (1).xls]chart data'!$C$15:$C$43</c:f>
              <c:strCache>
                <c:ptCount val="29"/>
                <c:pt idx="0">
                  <c:v>LU</c:v>
                </c:pt>
                <c:pt idx="1">
                  <c:v>MT</c:v>
                </c:pt>
                <c:pt idx="2">
                  <c:v>AT</c:v>
                </c:pt>
                <c:pt idx="3">
                  <c:v>FI</c:v>
                </c:pt>
                <c:pt idx="4">
                  <c:v>BE</c:v>
                </c:pt>
                <c:pt idx="5">
                  <c:v>IE</c:v>
                </c:pt>
                <c:pt idx="6">
                  <c:v>DK</c:v>
                </c:pt>
                <c:pt idx="7">
                  <c:v>EE</c:v>
                </c:pt>
                <c:pt idx="8">
                  <c:v>CY</c:v>
                </c:pt>
                <c:pt idx="9">
                  <c:v>SE</c:v>
                </c:pt>
                <c:pt idx="10">
                  <c:v>SK</c:v>
                </c:pt>
                <c:pt idx="11">
                  <c:v>LV</c:v>
                </c:pt>
                <c:pt idx="12">
                  <c:v>FR</c:v>
                </c:pt>
                <c:pt idx="13">
                  <c:v>PT</c:v>
                </c:pt>
                <c:pt idx="14">
                  <c:v>ES</c:v>
                </c:pt>
                <c:pt idx="15">
                  <c:v>NL</c:v>
                </c:pt>
                <c:pt idx="16">
                  <c:v>SI</c:v>
                </c:pt>
                <c:pt idx="17">
                  <c:v>UK</c:v>
                </c:pt>
                <c:pt idx="18">
                  <c:v>EU28</c:v>
                </c:pt>
                <c:pt idx="19">
                  <c:v>IT</c:v>
                </c:pt>
                <c:pt idx="20">
                  <c:v>LT</c:v>
                </c:pt>
                <c:pt idx="21">
                  <c:v>EL</c:v>
                </c:pt>
                <c:pt idx="22">
                  <c:v>DE</c:v>
                </c:pt>
                <c:pt idx="23">
                  <c:v>HR</c:v>
                </c:pt>
                <c:pt idx="24">
                  <c:v>HU</c:v>
                </c:pt>
                <c:pt idx="25">
                  <c:v>BG</c:v>
                </c:pt>
                <c:pt idx="26">
                  <c:v>CZ</c:v>
                </c:pt>
                <c:pt idx="27">
                  <c:v>PL</c:v>
                </c:pt>
                <c:pt idx="28">
                  <c:v>RO</c:v>
                </c:pt>
              </c:strCache>
            </c:strRef>
          </c:cat>
          <c:val>
            <c:numRef>
              <c:f>'[digital_agenda_scoreboard_key_indicators (1).xls]chart data'!$D$15:$D$43</c:f>
              <c:numCache>
                <c:formatCode>General</c:formatCode>
                <c:ptCount val="29"/>
                <c:pt idx="0">
                  <c:v>58.509500000000003</c:v>
                </c:pt>
                <c:pt idx="1">
                  <c:v>54.8339</c:v>
                </c:pt>
                <c:pt idx="2">
                  <c:v>38.255100000000006</c:v>
                </c:pt>
                <c:pt idx="3">
                  <c:v>24.572599999999998</c:v>
                </c:pt>
                <c:pt idx="4">
                  <c:v>24.802499999999991</c:v>
                </c:pt>
                <c:pt idx="5">
                  <c:v>26.202299999999997</c:v>
                </c:pt>
                <c:pt idx="6">
                  <c:v>32.0411</c:v>
                </c:pt>
                <c:pt idx="7">
                  <c:v>10.303100000000002</c:v>
                </c:pt>
                <c:pt idx="8">
                  <c:v>27.984299999999998</c:v>
                </c:pt>
                <c:pt idx="9">
                  <c:v>13.805800000000001</c:v>
                </c:pt>
                <c:pt idx="10">
                  <c:v>11.7645</c:v>
                </c:pt>
                <c:pt idx="11">
                  <c:v>10.870900000000002</c:v>
                </c:pt>
                <c:pt idx="12">
                  <c:v>19.6905</c:v>
                </c:pt>
                <c:pt idx="13">
                  <c:v>11.4209</c:v>
                </c:pt>
                <c:pt idx="14">
                  <c:v>11.139900000000001</c:v>
                </c:pt>
                <c:pt idx="15">
                  <c:v>12.957700000000003</c:v>
                </c:pt>
                <c:pt idx="16">
                  <c:v>13.974600000000002</c:v>
                </c:pt>
                <c:pt idx="17">
                  <c:v>12.198700000000001</c:v>
                </c:pt>
                <c:pt idx="18">
                  <c:v>12.347300000000001</c:v>
                </c:pt>
                <c:pt idx="19">
                  <c:v>8.1528000000000027</c:v>
                </c:pt>
                <c:pt idx="20">
                  <c:v>5.2426000000000004</c:v>
                </c:pt>
                <c:pt idx="21">
                  <c:v>9.5876000000000001</c:v>
                </c:pt>
                <c:pt idx="22">
                  <c:v>9.6711999999999989</c:v>
                </c:pt>
                <c:pt idx="23">
                  <c:v>5.4908000000000001</c:v>
                </c:pt>
                <c:pt idx="24">
                  <c:v>4.7111999999999998</c:v>
                </c:pt>
                <c:pt idx="25">
                  <c:v>3.7997000000000001</c:v>
                </c:pt>
                <c:pt idx="26">
                  <c:v>3.3012999999999995</c:v>
                </c:pt>
                <c:pt idx="27">
                  <c:v>3.7995999999999999</c:v>
                </c:pt>
                <c:pt idx="28">
                  <c:v>2.1747000000000001</c:v>
                </c:pt>
              </c:numCache>
            </c:numRef>
          </c:val>
        </c:ser>
        <c:dLbls/>
        <c:gapWidth val="219"/>
        <c:overlap val="-27"/>
        <c:axId val="149152512"/>
        <c:axId val="149154048"/>
      </c:barChart>
      <c:lineChart>
        <c:grouping val="standard"/>
        <c:ser>
          <c:idx val="1"/>
          <c:order val="1"/>
          <c:tx>
            <c:strRef>
              <c:f>'[digital_agenda_scoreboard_key_indicators (1).xls]chart data'!$E$14</c:f>
              <c:strCache>
                <c:ptCount val="1"/>
                <c:pt idx="0">
                  <c:v>2015</c:v>
                </c:pt>
              </c:strCache>
            </c:strRef>
          </c:tx>
          <c:spPr>
            <a:ln w="28575" cap="rnd">
              <a:noFill/>
              <a:round/>
            </a:ln>
            <a:effectLst/>
          </c:spPr>
          <c:marker>
            <c:symbol val="dash"/>
            <c:size val="5"/>
            <c:spPr>
              <a:solidFill>
                <a:schemeClr val="accent2"/>
              </a:solidFill>
              <a:ln w="9525">
                <a:solidFill>
                  <a:srgbClr val="C00000"/>
                </a:solidFill>
              </a:ln>
              <a:effectLst/>
            </c:spPr>
          </c:marker>
          <c:cat>
            <c:strRef>
              <c:f>'[digital_agenda_scoreboard_key_indicators (1).xls]chart data'!$C$14:$C$43</c:f>
              <c:strCache>
                <c:ptCount val="30"/>
                <c:pt idx="0">
                  <c:v>country</c:v>
                </c:pt>
                <c:pt idx="1">
                  <c:v>LU</c:v>
                </c:pt>
                <c:pt idx="2">
                  <c:v>MT</c:v>
                </c:pt>
                <c:pt idx="3">
                  <c:v>AT</c:v>
                </c:pt>
                <c:pt idx="4">
                  <c:v>FI</c:v>
                </c:pt>
                <c:pt idx="5">
                  <c:v>BE</c:v>
                </c:pt>
                <c:pt idx="6">
                  <c:v>IE</c:v>
                </c:pt>
                <c:pt idx="7">
                  <c:v>DK</c:v>
                </c:pt>
                <c:pt idx="8">
                  <c:v>EE</c:v>
                </c:pt>
                <c:pt idx="9">
                  <c:v>CY</c:v>
                </c:pt>
                <c:pt idx="10">
                  <c:v>SE</c:v>
                </c:pt>
                <c:pt idx="11">
                  <c:v>SK</c:v>
                </c:pt>
                <c:pt idx="12">
                  <c:v>LV</c:v>
                </c:pt>
                <c:pt idx="13">
                  <c:v>FR</c:v>
                </c:pt>
                <c:pt idx="14">
                  <c:v>PT</c:v>
                </c:pt>
                <c:pt idx="15">
                  <c:v>ES</c:v>
                </c:pt>
                <c:pt idx="16">
                  <c:v>NL</c:v>
                </c:pt>
                <c:pt idx="17">
                  <c:v>SI</c:v>
                </c:pt>
                <c:pt idx="18">
                  <c:v>UK</c:v>
                </c:pt>
                <c:pt idx="19">
                  <c:v>EU28</c:v>
                </c:pt>
                <c:pt idx="20">
                  <c:v>IT</c:v>
                </c:pt>
                <c:pt idx="21">
                  <c:v>LT</c:v>
                </c:pt>
                <c:pt idx="22">
                  <c:v>EL</c:v>
                </c:pt>
                <c:pt idx="23">
                  <c:v>DE</c:v>
                </c:pt>
                <c:pt idx="24">
                  <c:v>HR</c:v>
                </c:pt>
                <c:pt idx="25">
                  <c:v>HU</c:v>
                </c:pt>
                <c:pt idx="26">
                  <c:v>BG</c:v>
                </c:pt>
                <c:pt idx="27">
                  <c:v>CZ</c:v>
                </c:pt>
                <c:pt idx="28">
                  <c:v>PL</c:v>
                </c:pt>
                <c:pt idx="29">
                  <c:v>RO</c:v>
                </c:pt>
              </c:strCache>
            </c:strRef>
          </c:cat>
          <c:val>
            <c:numRef>
              <c:f>'[digital_agenda_scoreboard_key_indicators (1).xls]chart data'!$E$15:$E$43</c:f>
              <c:numCache>
                <c:formatCode>General</c:formatCode>
                <c:ptCount val="29"/>
                <c:pt idx="0">
                  <c:v>69.954099999999997</c:v>
                </c:pt>
                <c:pt idx="1">
                  <c:v>57.12530000000001</c:v>
                </c:pt>
                <c:pt idx="2">
                  <c:v>52.389299999999999</c:v>
                </c:pt>
                <c:pt idx="3">
                  <c:v>40.6248</c:v>
                </c:pt>
                <c:pt idx="4">
                  <c:v>40.172100000000007</c:v>
                </c:pt>
                <c:pt idx="5">
                  <c:v>37.341699999999996</c:v>
                </c:pt>
                <c:pt idx="6">
                  <c:v>36.440899999999999</c:v>
                </c:pt>
                <c:pt idx="7">
                  <c:v>29.2377</c:v>
                </c:pt>
                <c:pt idx="8">
                  <c:v>28.092399999999998</c:v>
                </c:pt>
                <c:pt idx="9">
                  <c:v>26.846900000000005</c:v>
                </c:pt>
                <c:pt idx="10">
                  <c:v>25.118400000000001</c:v>
                </c:pt>
                <c:pt idx="11">
                  <c:v>24.0703</c:v>
                </c:pt>
                <c:pt idx="12">
                  <c:v>23.546800000000001</c:v>
                </c:pt>
                <c:pt idx="13">
                  <c:v>23.108000000000001</c:v>
                </c:pt>
                <c:pt idx="14">
                  <c:v>22.678999999999995</c:v>
                </c:pt>
                <c:pt idx="15">
                  <c:v>22.466799999999992</c:v>
                </c:pt>
                <c:pt idx="16">
                  <c:v>21.935699999999997</c:v>
                </c:pt>
                <c:pt idx="17">
                  <c:v>21.527200000000001</c:v>
                </c:pt>
                <c:pt idx="18">
                  <c:v>19.578199999999995</c:v>
                </c:pt>
                <c:pt idx="19">
                  <c:v>15.527800000000001</c:v>
                </c:pt>
                <c:pt idx="20">
                  <c:v>15.131299999999998</c:v>
                </c:pt>
                <c:pt idx="21">
                  <c:v>14.609500000000002</c:v>
                </c:pt>
                <c:pt idx="22">
                  <c:v>14.424900000000001</c:v>
                </c:pt>
                <c:pt idx="23">
                  <c:v>14.328200000000001</c:v>
                </c:pt>
                <c:pt idx="24">
                  <c:v>14.0707</c:v>
                </c:pt>
                <c:pt idx="25">
                  <c:v>12.219100000000001</c:v>
                </c:pt>
                <c:pt idx="26">
                  <c:v>10.924100000000001</c:v>
                </c:pt>
                <c:pt idx="27">
                  <c:v>5.0590999999999999</c:v>
                </c:pt>
                <c:pt idx="28">
                  <c:v>2.589</c:v>
                </c:pt>
              </c:numCache>
            </c:numRef>
          </c:val>
        </c:ser>
        <c:dLbls/>
        <c:marker val="1"/>
        <c:axId val="149152512"/>
        <c:axId val="149154048"/>
      </c:lineChart>
      <c:catAx>
        <c:axId val="1491525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l-GR"/>
          </a:p>
        </c:txPr>
        <c:crossAx val="149154048"/>
        <c:crosses val="autoZero"/>
        <c:auto val="1"/>
        <c:lblAlgn val="ctr"/>
        <c:lblOffset val="100"/>
      </c:catAx>
      <c:valAx>
        <c:axId val="14915404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l-GR"/>
          </a:p>
        </c:txPr>
        <c:crossAx val="149152512"/>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l-GR"/>
        </a:p>
      </c:txPr>
    </c:legend>
    <c:plotVisOnly val="1"/>
    <c:dispBlanksAs val="gap"/>
  </c:chart>
  <c:spPr>
    <a:noFill/>
    <a:ln>
      <a:noFill/>
    </a:ln>
    <a:effectLst/>
  </c:spPr>
  <c:txPr>
    <a:bodyPr/>
    <a:lstStyle/>
    <a:p>
      <a:pPr>
        <a:defRPr sz="1000"/>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mj-lt"/>
                <a:ea typeface="+mn-ea"/>
                <a:cs typeface="+mn-cs"/>
              </a:defRPr>
            </a:pPr>
            <a:r>
              <a:rPr lang="en-GB" sz="1000" b="1" i="0" dirty="0" smtClean="0">
                <a:latin typeface="+mj-lt"/>
              </a:rPr>
              <a:t>Individuals who have used the internet, in the last 3 months, for internet banking</a:t>
            </a:r>
            <a:endParaRPr lang="en-GB" sz="1000" b="1" i="0" dirty="0">
              <a:latin typeface="+mj-lt"/>
            </a:endParaRPr>
          </a:p>
        </c:rich>
      </c:tx>
      <c:spPr>
        <a:noFill/>
        <a:ln>
          <a:noFill/>
        </a:ln>
        <a:effectLst/>
      </c:spPr>
    </c:title>
    <c:plotArea>
      <c:layout>
        <c:manualLayout>
          <c:layoutTarget val="inner"/>
          <c:xMode val="edge"/>
          <c:yMode val="edge"/>
          <c:x val="7.9899306683392887E-2"/>
          <c:y val="4.2979757495875785E-2"/>
          <c:w val="0.90445346714306518"/>
          <c:h val="0.78029413878900167"/>
        </c:manualLayout>
      </c:layout>
      <c:barChart>
        <c:barDir val="col"/>
        <c:grouping val="clustered"/>
        <c:ser>
          <c:idx val="0"/>
          <c:order val="0"/>
          <c:tx>
            <c:strRef>
              <c:f>banking!$E$14</c:f>
              <c:strCache>
                <c:ptCount val="1"/>
                <c:pt idx="0">
                  <c:v>2014</c:v>
                </c:pt>
              </c:strCache>
            </c:strRef>
          </c:tx>
          <c:spPr>
            <a:solidFill>
              <a:schemeClr val="accent1"/>
            </a:solidFill>
            <a:ln>
              <a:noFill/>
            </a:ln>
            <a:effectLst/>
          </c:spPr>
          <c:cat>
            <c:strRef>
              <c:f>banking!$C$15:$C$44</c:f>
              <c:strCache>
                <c:ptCount val="30"/>
                <c:pt idx="0">
                  <c:v>NO</c:v>
                </c:pt>
                <c:pt idx="1">
                  <c:v>FI</c:v>
                </c:pt>
                <c:pt idx="2">
                  <c:v>EE</c:v>
                </c:pt>
                <c:pt idx="3">
                  <c:v>NL</c:v>
                </c:pt>
                <c:pt idx="4">
                  <c:v>DK</c:v>
                </c:pt>
                <c:pt idx="5">
                  <c:v>SE</c:v>
                </c:pt>
                <c:pt idx="6">
                  <c:v>LV</c:v>
                </c:pt>
                <c:pt idx="7">
                  <c:v>BE</c:v>
                </c:pt>
                <c:pt idx="8">
                  <c:v>LT</c:v>
                </c:pt>
                <c:pt idx="9">
                  <c:v>FR</c:v>
                </c:pt>
                <c:pt idx="10">
                  <c:v>LU</c:v>
                </c:pt>
                <c:pt idx="11">
                  <c:v>IE</c:v>
                </c:pt>
                <c:pt idx="12">
                  <c:v>UK</c:v>
                </c:pt>
                <c:pt idx="13">
                  <c:v>MT</c:v>
                </c:pt>
                <c:pt idx="14">
                  <c:v>AT</c:v>
                </c:pt>
                <c:pt idx="15">
                  <c:v>CZ</c:v>
                </c:pt>
                <c:pt idx="16">
                  <c:v>DE</c:v>
                </c:pt>
                <c:pt idx="17">
                  <c:v>EU28</c:v>
                </c:pt>
                <c:pt idx="18">
                  <c:v>ES</c:v>
                </c:pt>
                <c:pt idx="19">
                  <c:v>SK</c:v>
                </c:pt>
                <c:pt idx="20">
                  <c:v>HR</c:v>
                </c:pt>
                <c:pt idx="21">
                  <c:v>HU</c:v>
                </c:pt>
                <c:pt idx="22">
                  <c:v>SI</c:v>
                </c:pt>
                <c:pt idx="23">
                  <c:v>PL</c:v>
                </c:pt>
                <c:pt idx="24">
                  <c:v>IT</c:v>
                </c:pt>
                <c:pt idx="25">
                  <c:v>PT</c:v>
                </c:pt>
                <c:pt idx="26">
                  <c:v>CY</c:v>
                </c:pt>
                <c:pt idx="27">
                  <c:v>EL</c:v>
                </c:pt>
                <c:pt idx="28">
                  <c:v>RO</c:v>
                </c:pt>
                <c:pt idx="29">
                  <c:v>BG</c:v>
                </c:pt>
              </c:strCache>
            </c:strRef>
          </c:cat>
          <c:val>
            <c:numRef>
              <c:f>banking!$E$15:$E$44</c:f>
              <c:numCache>
                <c:formatCode>0%</c:formatCode>
                <c:ptCount val="30"/>
                <c:pt idx="0">
                  <c:v>0.92700000000000005</c:v>
                </c:pt>
                <c:pt idx="1">
                  <c:v>0.92664600000000008</c:v>
                </c:pt>
                <c:pt idx="2">
                  <c:v>0.90883399999999981</c:v>
                </c:pt>
                <c:pt idx="3">
                  <c:v>0.89542599999999983</c:v>
                </c:pt>
                <c:pt idx="4">
                  <c:v>0.87798900000000013</c:v>
                </c:pt>
                <c:pt idx="5">
                  <c:v>0.88261200000000006</c:v>
                </c:pt>
                <c:pt idx="6">
                  <c:v>0.74860000000000015</c:v>
                </c:pt>
                <c:pt idx="7">
                  <c:v>0.72050599999999998</c:v>
                </c:pt>
                <c:pt idx="8">
                  <c:v>0.74262000000000028</c:v>
                </c:pt>
                <c:pt idx="9">
                  <c:v>0.68769499999999995</c:v>
                </c:pt>
                <c:pt idx="10">
                  <c:v>0.70252399999999982</c:v>
                </c:pt>
                <c:pt idx="11">
                  <c:v>0.60374900000000009</c:v>
                </c:pt>
                <c:pt idx="12">
                  <c:v>0.62048900000000018</c:v>
                </c:pt>
                <c:pt idx="13">
                  <c:v>0.60828599999999999</c:v>
                </c:pt>
                <c:pt idx="14">
                  <c:v>0.59196299999999991</c:v>
                </c:pt>
                <c:pt idx="15">
                  <c:v>0.57768900000000012</c:v>
                </c:pt>
                <c:pt idx="16">
                  <c:v>0.56573499999999999</c:v>
                </c:pt>
                <c:pt idx="17">
                  <c:v>0.56528299999999987</c:v>
                </c:pt>
                <c:pt idx="18">
                  <c:v>0.49121700000000007</c:v>
                </c:pt>
                <c:pt idx="19">
                  <c:v>0.50747599999999993</c:v>
                </c:pt>
                <c:pt idx="20">
                  <c:v>0.27907300000000002</c:v>
                </c:pt>
                <c:pt idx="21">
                  <c:v>0.40027900000000005</c:v>
                </c:pt>
                <c:pt idx="22">
                  <c:v>0.45093300000000003</c:v>
                </c:pt>
                <c:pt idx="23">
                  <c:v>0.48931100000000005</c:v>
                </c:pt>
                <c:pt idx="24">
                  <c:v>0.42077400000000004</c:v>
                </c:pt>
                <c:pt idx="25">
                  <c:v>0.3912250000000001</c:v>
                </c:pt>
                <c:pt idx="26">
                  <c:v>0.3491200000000001</c:v>
                </c:pt>
                <c:pt idx="27">
                  <c:v>0.20795500000000003</c:v>
                </c:pt>
                <c:pt idx="28">
                  <c:v>7.6994999999999994E-2</c:v>
                </c:pt>
                <c:pt idx="29">
                  <c:v>8.4739000000000037E-2</c:v>
                </c:pt>
              </c:numCache>
            </c:numRef>
          </c:val>
        </c:ser>
        <c:dLbls/>
        <c:gapWidth val="219"/>
        <c:overlap val="-27"/>
        <c:axId val="150486016"/>
        <c:axId val="150520576"/>
      </c:barChart>
      <c:scatterChart>
        <c:scatterStyle val="lineMarker"/>
        <c:ser>
          <c:idx val="1"/>
          <c:order val="1"/>
          <c:tx>
            <c:strRef>
              <c:f>banking!$F$14</c:f>
              <c:strCache>
                <c:ptCount val="1"/>
                <c:pt idx="0">
                  <c:v>2015</c:v>
                </c:pt>
              </c:strCache>
            </c:strRef>
          </c:tx>
          <c:spPr>
            <a:ln w="25400" cap="rnd">
              <a:noFill/>
              <a:round/>
            </a:ln>
            <a:effectLst/>
          </c:spPr>
          <c:marker>
            <c:symbol val="dash"/>
            <c:size val="10"/>
            <c:spPr>
              <a:solidFill>
                <a:srgbClr val="C00000"/>
              </a:solidFill>
              <a:ln w="9525">
                <a:noFill/>
              </a:ln>
              <a:effectLst/>
            </c:spPr>
          </c:marker>
          <c:xVal>
            <c:strRef>
              <c:f>banking!$C$15:$C$44</c:f>
              <c:strCache>
                <c:ptCount val="30"/>
                <c:pt idx="0">
                  <c:v>NO</c:v>
                </c:pt>
                <c:pt idx="1">
                  <c:v>FI</c:v>
                </c:pt>
                <c:pt idx="2">
                  <c:v>EE</c:v>
                </c:pt>
                <c:pt idx="3">
                  <c:v>NL</c:v>
                </c:pt>
                <c:pt idx="4">
                  <c:v>DK</c:v>
                </c:pt>
                <c:pt idx="5">
                  <c:v>SE</c:v>
                </c:pt>
                <c:pt idx="6">
                  <c:v>LV</c:v>
                </c:pt>
                <c:pt idx="7">
                  <c:v>BE</c:v>
                </c:pt>
                <c:pt idx="8">
                  <c:v>LT</c:v>
                </c:pt>
                <c:pt idx="9">
                  <c:v>FR</c:v>
                </c:pt>
                <c:pt idx="10">
                  <c:v>LU</c:v>
                </c:pt>
                <c:pt idx="11">
                  <c:v>IE</c:v>
                </c:pt>
                <c:pt idx="12">
                  <c:v>UK</c:v>
                </c:pt>
                <c:pt idx="13">
                  <c:v>MT</c:v>
                </c:pt>
                <c:pt idx="14">
                  <c:v>AT</c:v>
                </c:pt>
                <c:pt idx="15">
                  <c:v>CZ</c:v>
                </c:pt>
                <c:pt idx="16">
                  <c:v>DE</c:v>
                </c:pt>
                <c:pt idx="17">
                  <c:v>EU28</c:v>
                </c:pt>
                <c:pt idx="18">
                  <c:v>ES</c:v>
                </c:pt>
                <c:pt idx="19">
                  <c:v>SK</c:v>
                </c:pt>
                <c:pt idx="20">
                  <c:v>HR</c:v>
                </c:pt>
                <c:pt idx="21">
                  <c:v>HU</c:v>
                </c:pt>
                <c:pt idx="22">
                  <c:v>SI</c:v>
                </c:pt>
                <c:pt idx="23">
                  <c:v>PL</c:v>
                </c:pt>
                <c:pt idx="24">
                  <c:v>IT</c:v>
                </c:pt>
                <c:pt idx="25">
                  <c:v>PT</c:v>
                </c:pt>
                <c:pt idx="26">
                  <c:v>CY</c:v>
                </c:pt>
                <c:pt idx="27">
                  <c:v>EL</c:v>
                </c:pt>
                <c:pt idx="28">
                  <c:v>RO</c:v>
                </c:pt>
                <c:pt idx="29">
                  <c:v>BG</c:v>
                </c:pt>
              </c:strCache>
            </c:strRef>
          </c:xVal>
          <c:yVal>
            <c:numRef>
              <c:f>banking!$F$15:$F$44</c:f>
              <c:numCache>
                <c:formatCode>0%</c:formatCode>
                <c:ptCount val="30"/>
                <c:pt idx="0">
                  <c:v>0.93300000000000005</c:v>
                </c:pt>
                <c:pt idx="1">
                  <c:v>0.93109399999999998</c:v>
                </c:pt>
                <c:pt idx="2">
                  <c:v>0.91252</c:v>
                </c:pt>
                <c:pt idx="3">
                  <c:v>0.90800899999999996</c:v>
                </c:pt>
                <c:pt idx="4">
                  <c:v>0.88120699999999985</c:v>
                </c:pt>
                <c:pt idx="5">
                  <c:v>0.87890800000000013</c:v>
                </c:pt>
                <c:pt idx="6">
                  <c:v>0.812137</c:v>
                </c:pt>
                <c:pt idx="7">
                  <c:v>0.73220000000000007</c:v>
                </c:pt>
                <c:pt idx="8">
                  <c:v>0.70278499999999999</c:v>
                </c:pt>
                <c:pt idx="9">
                  <c:v>0.68811000000000011</c:v>
                </c:pt>
                <c:pt idx="10">
                  <c:v>0.66880200000000012</c:v>
                </c:pt>
                <c:pt idx="11">
                  <c:v>0.64235200000000003</c:v>
                </c:pt>
                <c:pt idx="12">
                  <c:v>0.63458499999999984</c:v>
                </c:pt>
                <c:pt idx="13">
                  <c:v>0.61421199999999998</c:v>
                </c:pt>
                <c:pt idx="14">
                  <c:v>0.60800900000000013</c:v>
                </c:pt>
                <c:pt idx="15">
                  <c:v>0.59585500000000002</c:v>
                </c:pt>
                <c:pt idx="16">
                  <c:v>0.58205599999999991</c:v>
                </c:pt>
                <c:pt idx="17">
                  <c:v>0.57328100000000004</c:v>
                </c:pt>
                <c:pt idx="18">
                  <c:v>0.50035599999999991</c:v>
                </c:pt>
                <c:pt idx="19">
                  <c:v>0.48007800000000006</c:v>
                </c:pt>
                <c:pt idx="20">
                  <c:v>0.4712690000000001</c:v>
                </c:pt>
                <c:pt idx="21">
                  <c:v>0.46408100000000008</c:v>
                </c:pt>
                <c:pt idx="22">
                  <c:v>0.46049200000000001</c:v>
                </c:pt>
                <c:pt idx="23">
                  <c:v>0.45885900000000002</c:v>
                </c:pt>
                <c:pt idx="24">
                  <c:v>0.42787600000000009</c:v>
                </c:pt>
                <c:pt idx="25">
                  <c:v>0.41111700000000001</c:v>
                </c:pt>
                <c:pt idx="26">
                  <c:v>0.2854810000000001</c:v>
                </c:pt>
                <c:pt idx="27">
                  <c:v>0.20752199999999998</c:v>
                </c:pt>
                <c:pt idx="28">
                  <c:v>9.5678000000000041E-2</c:v>
                </c:pt>
                <c:pt idx="29">
                  <c:v>9.4400000000000026E-2</c:v>
                </c:pt>
              </c:numCache>
            </c:numRef>
          </c:yVal>
        </c:ser>
        <c:dLbls/>
        <c:axId val="150486016"/>
        <c:axId val="150520576"/>
      </c:scatterChart>
      <c:catAx>
        <c:axId val="1504860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50520576"/>
        <c:crosses val="autoZero"/>
        <c:auto val="1"/>
        <c:lblAlgn val="ctr"/>
        <c:lblOffset val="100"/>
      </c:catAx>
      <c:valAx>
        <c:axId val="150520576"/>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 of internet users</a:t>
                </a:r>
              </a:p>
            </c:rich>
          </c:tx>
          <c:spPr>
            <a:noFill/>
            <a:ln>
              <a:noFill/>
            </a:ln>
            <a:effectLst/>
          </c:spPr>
        </c:title>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50486016"/>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legend>
    <c:plotVisOnly val="1"/>
    <c:dispBlanksAs val="gap"/>
  </c:chart>
  <c:spPr>
    <a:noFill/>
    <a:ln>
      <a:noFill/>
    </a:ln>
    <a:effectLst/>
  </c:spPr>
  <c:txPr>
    <a:bodyPr/>
    <a:lstStyle/>
    <a:p>
      <a:pPr>
        <a:defRPr/>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000">
                <a:latin typeface="+mj-lt"/>
              </a:defRPr>
            </a:pPr>
            <a:r>
              <a:rPr lang="en-GB" sz="1000" dirty="0" smtClean="0">
                <a:latin typeface="+mj-lt"/>
              </a:rPr>
              <a:t>Individuals who used the internet in the last three months to participate in social networks</a:t>
            </a:r>
            <a:endParaRPr lang="en-GB" sz="1000" dirty="0">
              <a:latin typeface="+mj-lt"/>
            </a:endParaRPr>
          </a:p>
        </c:rich>
      </c:tx>
    </c:title>
    <c:plotArea>
      <c:layout/>
      <c:barChart>
        <c:barDir val="col"/>
        <c:grouping val="clustered"/>
        <c:ser>
          <c:idx val="2"/>
          <c:order val="0"/>
          <c:tx>
            <c:strRef>
              <c:f>'soc media'!$K$15</c:f>
              <c:strCache>
                <c:ptCount val="1"/>
                <c:pt idx="0">
                  <c:v>2014</c:v>
                </c:pt>
              </c:strCache>
            </c:strRef>
          </c:tx>
          <c:spPr>
            <a:solidFill>
              <a:srgbClr val="0070C0"/>
            </a:solidFill>
            <a:ln w="25400">
              <a:noFill/>
            </a:ln>
            <a:effectLst/>
          </c:spPr>
          <c:cat>
            <c:strRef>
              <c:f>'soc media'!$H$16:$H$45</c:f>
              <c:strCache>
                <c:ptCount val="30"/>
                <c:pt idx="0">
                  <c:v>HU</c:v>
                </c:pt>
                <c:pt idx="1">
                  <c:v>BE</c:v>
                </c:pt>
                <c:pt idx="2">
                  <c:v>RO</c:v>
                </c:pt>
                <c:pt idx="3">
                  <c:v>MT</c:v>
                </c:pt>
                <c:pt idx="4">
                  <c:v>NO</c:v>
                </c:pt>
                <c:pt idx="5">
                  <c:v>CY</c:v>
                </c:pt>
                <c:pt idx="6">
                  <c:v>BG</c:v>
                </c:pt>
                <c:pt idx="7">
                  <c:v>LV</c:v>
                </c:pt>
                <c:pt idx="8">
                  <c:v>UK</c:v>
                </c:pt>
                <c:pt idx="9">
                  <c:v>LU</c:v>
                </c:pt>
                <c:pt idx="10">
                  <c:v>PT</c:v>
                </c:pt>
                <c:pt idx="11">
                  <c:v>SK</c:v>
                </c:pt>
                <c:pt idx="12">
                  <c:v>SE</c:v>
                </c:pt>
                <c:pt idx="13">
                  <c:v>DK</c:v>
                </c:pt>
                <c:pt idx="14">
                  <c:v>EL</c:v>
                </c:pt>
                <c:pt idx="15">
                  <c:v>IE</c:v>
                </c:pt>
                <c:pt idx="16">
                  <c:v>DE</c:v>
                </c:pt>
                <c:pt idx="17">
                  <c:v>LT</c:v>
                </c:pt>
                <c:pt idx="18">
                  <c:v>ES</c:v>
                </c:pt>
                <c:pt idx="19">
                  <c:v>HR</c:v>
                </c:pt>
                <c:pt idx="20">
                  <c:v>NL</c:v>
                </c:pt>
                <c:pt idx="21">
                  <c:v>EE</c:v>
                </c:pt>
                <c:pt idx="22">
                  <c:v>FI</c:v>
                </c:pt>
                <c:pt idx="23">
                  <c:v>EU28</c:v>
                </c:pt>
                <c:pt idx="24">
                  <c:v>PL</c:v>
                </c:pt>
                <c:pt idx="25">
                  <c:v>IT</c:v>
                </c:pt>
                <c:pt idx="26">
                  <c:v>AT</c:v>
                </c:pt>
                <c:pt idx="27">
                  <c:v>SI</c:v>
                </c:pt>
                <c:pt idx="28">
                  <c:v>CZ</c:v>
                </c:pt>
                <c:pt idx="29">
                  <c:v>FR</c:v>
                </c:pt>
              </c:strCache>
            </c:strRef>
          </c:cat>
          <c:val>
            <c:numRef>
              <c:f>'soc media'!$K$16:$K$45</c:f>
              <c:numCache>
                <c:formatCode>0%</c:formatCode>
                <c:ptCount val="30"/>
                <c:pt idx="0">
                  <c:v>0.79341899999999987</c:v>
                </c:pt>
                <c:pt idx="1">
                  <c:v>0.61685699999999999</c:v>
                </c:pt>
                <c:pt idx="2">
                  <c:v>0.67034900000000008</c:v>
                </c:pt>
                <c:pt idx="3">
                  <c:v>0.71983099999999989</c:v>
                </c:pt>
                <c:pt idx="4">
                  <c:v>0.73381299999999983</c:v>
                </c:pt>
                <c:pt idx="5">
                  <c:v>0.72270200000000018</c:v>
                </c:pt>
                <c:pt idx="6">
                  <c:v>0.71301900000000018</c:v>
                </c:pt>
                <c:pt idx="7">
                  <c:v>0.69547999999999999</c:v>
                </c:pt>
                <c:pt idx="8">
                  <c:v>0.65298299999999998</c:v>
                </c:pt>
                <c:pt idx="9">
                  <c:v>0.63896299999999984</c:v>
                </c:pt>
                <c:pt idx="10">
                  <c:v>0.72388300000000005</c:v>
                </c:pt>
                <c:pt idx="11">
                  <c:v>0.62978299999999998</c:v>
                </c:pt>
                <c:pt idx="12">
                  <c:v>0.70450000000000002</c:v>
                </c:pt>
                <c:pt idx="13">
                  <c:v>0.69267600000000018</c:v>
                </c:pt>
                <c:pt idx="14">
                  <c:v>0.64318900000000012</c:v>
                </c:pt>
                <c:pt idx="15">
                  <c:v>0.63289000000000029</c:v>
                </c:pt>
                <c:pt idx="16">
                  <c:v>0.491149</c:v>
                </c:pt>
                <c:pt idx="17">
                  <c:v>0.65181000000000011</c:v>
                </c:pt>
                <c:pt idx="18">
                  <c:v>0.67090600000000011</c:v>
                </c:pt>
                <c:pt idx="19">
                  <c:v>0.58978399999999986</c:v>
                </c:pt>
                <c:pt idx="20">
                  <c:v>0.62900699999999998</c:v>
                </c:pt>
                <c:pt idx="21">
                  <c:v>0.60110600000000003</c:v>
                </c:pt>
                <c:pt idx="22">
                  <c:v>0.60140000000000005</c:v>
                </c:pt>
                <c:pt idx="23">
                  <c:v>0.58485999999999982</c:v>
                </c:pt>
                <c:pt idx="24">
                  <c:v>0.55258000000000007</c:v>
                </c:pt>
                <c:pt idx="25">
                  <c:v>0.5843569999999999</c:v>
                </c:pt>
                <c:pt idx="26">
                  <c:v>0.54617400000000005</c:v>
                </c:pt>
                <c:pt idx="27">
                  <c:v>0.584148</c:v>
                </c:pt>
                <c:pt idx="28">
                  <c:v>0.50159399999999987</c:v>
                </c:pt>
                <c:pt idx="29">
                  <c:v>0.46006100000000005</c:v>
                </c:pt>
              </c:numCache>
            </c:numRef>
          </c:val>
        </c:ser>
        <c:dLbls/>
        <c:gapWidth val="219"/>
        <c:axId val="162767616"/>
        <c:axId val="162769152"/>
        <c:extLst>
          <c:ext xmlns:c15="http://schemas.microsoft.com/office/drawing/2012/chart" uri="{02D57815-91ED-43cb-92C2-25804820EDAC}">
            <c15:filteredBarSeries>
              <c15:ser>
                <c:idx val="0"/>
                <c:order val="0"/>
                <c:tx>
                  <c:strRef>
                    <c:extLst>
                      <c:ext uri="{02D57815-91ED-43cb-92C2-25804820EDAC}">
                        <c15:formulaRef>
                          <c15:sqref>'soc media'!$I$15</c15:sqref>
                        </c15:formulaRef>
                      </c:ext>
                    </c:extLst>
                    <c:strCache>
                      <c:ptCount val="1"/>
                      <c:pt idx="0">
                        <c:v>2011</c:v>
                      </c:pt>
                    </c:strCache>
                  </c:strRef>
                </c:tx>
                <c:spPr>
                  <a:solidFill>
                    <a:schemeClr val="accent1"/>
                  </a:solidFill>
                  <a:ln>
                    <a:noFill/>
                  </a:ln>
                  <a:effectLst/>
                </c:spPr>
                <c:invertIfNegative val="0"/>
                <c:cat>
                  <c:strRef>
                    <c:extLst>
                      <c:ext uri="{02D57815-91ED-43cb-92C2-25804820EDAC}">
                        <c15:formulaRef>
                          <c15:sqref>'soc media'!$H$16:$H$45</c15:sqref>
                        </c15:formulaRef>
                      </c:ext>
                    </c:extLst>
                    <c:strCache>
                      <c:ptCount val="30"/>
                      <c:pt idx="0">
                        <c:v>HU</c:v>
                      </c:pt>
                      <c:pt idx="1">
                        <c:v>BE</c:v>
                      </c:pt>
                      <c:pt idx="2">
                        <c:v>RO</c:v>
                      </c:pt>
                      <c:pt idx="3">
                        <c:v>MT</c:v>
                      </c:pt>
                      <c:pt idx="4">
                        <c:v>NO</c:v>
                      </c:pt>
                      <c:pt idx="5">
                        <c:v>CY</c:v>
                      </c:pt>
                      <c:pt idx="6">
                        <c:v>BG</c:v>
                      </c:pt>
                      <c:pt idx="7">
                        <c:v>LV</c:v>
                      </c:pt>
                      <c:pt idx="8">
                        <c:v>UK</c:v>
                      </c:pt>
                      <c:pt idx="9">
                        <c:v>LU</c:v>
                      </c:pt>
                      <c:pt idx="10">
                        <c:v>PT</c:v>
                      </c:pt>
                      <c:pt idx="11">
                        <c:v>SK</c:v>
                      </c:pt>
                      <c:pt idx="12">
                        <c:v>SE</c:v>
                      </c:pt>
                      <c:pt idx="13">
                        <c:v>DK</c:v>
                      </c:pt>
                      <c:pt idx="14">
                        <c:v>EL</c:v>
                      </c:pt>
                      <c:pt idx="15">
                        <c:v>IE</c:v>
                      </c:pt>
                      <c:pt idx="16">
                        <c:v>DE</c:v>
                      </c:pt>
                      <c:pt idx="17">
                        <c:v>LT</c:v>
                      </c:pt>
                      <c:pt idx="18">
                        <c:v>ES</c:v>
                      </c:pt>
                      <c:pt idx="19">
                        <c:v>HR</c:v>
                      </c:pt>
                      <c:pt idx="20">
                        <c:v>NL</c:v>
                      </c:pt>
                      <c:pt idx="21">
                        <c:v>EE</c:v>
                      </c:pt>
                      <c:pt idx="22">
                        <c:v>FI</c:v>
                      </c:pt>
                      <c:pt idx="23">
                        <c:v>EU28</c:v>
                      </c:pt>
                      <c:pt idx="24">
                        <c:v>PL</c:v>
                      </c:pt>
                      <c:pt idx="25">
                        <c:v>IT</c:v>
                      </c:pt>
                      <c:pt idx="26">
                        <c:v>AT</c:v>
                      </c:pt>
                      <c:pt idx="27">
                        <c:v>SI</c:v>
                      </c:pt>
                      <c:pt idx="28">
                        <c:v>CZ</c:v>
                      </c:pt>
                      <c:pt idx="29">
                        <c:v>FR</c:v>
                      </c:pt>
                    </c:strCache>
                  </c:strRef>
                </c:cat>
                <c:val>
                  <c:numRef>
                    <c:extLst>
                      <c:ext uri="{02D57815-91ED-43cb-92C2-25804820EDAC}">
                        <c15:formulaRef>
                          <c15:sqref>'soc media'!$I$16:$I$45</c15:sqref>
                        </c15:formulaRef>
                      </c:ext>
                    </c:extLst>
                    <c:numCache>
                      <c:formatCode>0%</c:formatCode>
                      <c:ptCount val="30"/>
                      <c:pt idx="0">
                        <c:v>0.75406000000000006</c:v>
                      </c:pt>
                      <c:pt idx="1">
                        <c:v>0.48434399999999994</c:v>
                      </c:pt>
                      <c:pt idx="2">
                        <c:v>0.62647799999999998</c:v>
                      </c:pt>
                      <c:pt idx="3">
                        <c:v>0.65494200000000002</c:v>
                      </c:pt>
                      <c:pt idx="4">
                        <c:v>0.630629</c:v>
                      </c:pt>
                      <c:pt idx="5">
                        <c:v>0.58859499999999998</c:v>
                      </c:pt>
                      <c:pt idx="6">
                        <c:v>0.625529</c:v>
                      </c:pt>
                      <c:pt idx="7">
                        <c:v>0.7897280000000001</c:v>
                      </c:pt>
                      <c:pt idx="8">
                        <c:v>0.58186199999999999</c:v>
                      </c:pt>
                      <c:pt idx="9">
                        <c:v>0.51012199999999996</c:v>
                      </c:pt>
                      <c:pt idx="10">
                        <c:v>0.57032400000000005</c:v>
                      </c:pt>
                      <c:pt idx="11">
                        <c:v>0.642293</c:v>
                      </c:pt>
                      <c:pt idx="12">
                        <c:v>0.57735300000000001</c:v>
                      </c:pt>
                      <c:pt idx="13">
                        <c:v>0.61642600000000003</c:v>
                      </c:pt>
                      <c:pt idx="14">
                        <c:v>0.54330400000000001</c:v>
                      </c:pt>
                      <c:pt idx="15">
                        <c:v>0.53768099999999996</c:v>
                      </c:pt>
                      <c:pt idx="16">
                        <c:v>0.51564100000000002</c:v>
                      </c:pt>
                      <c:pt idx="17">
                        <c:v>0.56618899999999994</c:v>
                      </c:pt>
                      <c:pt idx="18">
                        <c:v>0.52129899999999996</c:v>
                      </c:pt>
                      <c:pt idx="19">
                        <c:v>0.55401699999999998</c:v>
                      </c:pt>
                      <c:pt idx="20">
                        <c:v>0.49982700000000002</c:v>
                      </c:pt>
                      <c:pt idx="21">
                        <c:v>0.48071800000000003</c:v>
                      </c:pt>
                      <c:pt idx="22">
                        <c:v>0.50321899999999997</c:v>
                      </c:pt>
                      <c:pt idx="23">
                        <c:v>0.52912500000000007</c:v>
                      </c:pt>
                      <c:pt idx="24">
                        <c:v>0.57564599999999999</c:v>
                      </c:pt>
                      <c:pt idx="25">
                        <c:v>0.483707</c:v>
                      </c:pt>
                      <c:pt idx="26">
                        <c:v>0.44801699999999994</c:v>
                      </c:pt>
                      <c:pt idx="27">
                        <c:v>0.47466900000000001</c:v>
                      </c:pt>
                      <c:pt idx="28">
                        <c:v>0.37814599999999998</c:v>
                      </c:pt>
                      <c:pt idx="29">
                        <c:v>0.45678099999999999</c:v>
                      </c:pt>
                    </c:numCache>
                  </c:numRef>
                </c:val>
              </c15:ser>
            </c15:filteredBarSeries>
            <c15:filteredBarSeries>
              <c15:ser>
                <c:idx val="1"/>
                <c:order val="1"/>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'soc media'!$H$16:$H$45</c15:sqref>
                        </c15:formulaRef>
                      </c:ext>
                    </c:extLst>
                    <c:strCache>
                      <c:ptCount val="30"/>
                      <c:pt idx="0">
                        <c:v>HU</c:v>
                      </c:pt>
                      <c:pt idx="1">
                        <c:v>BE</c:v>
                      </c:pt>
                      <c:pt idx="2">
                        <c:v>RO</c:v>
                      </c:pt>
                      <c:pt idx="3">
                        <c:v>MT</c:v>
                      </c:pt>
                      <c:pt idx="4">
                        <c:v>NO</c:v>
                      </c:pt>
                      <c:pt idx="5">
                        <c:v>CY</c:v>
                      </c:pt>
                      <c:pt idx="6">
                        <c:v>BG</c:v>
                      </c:pt>
                      <c:pt idx="7">
                        <c:v>LV</c:v>
                      </c:pt>
                      <c:pt idx="8">
                        <c:v>UK</c:v>
                      </c:pt>
                      <c:pt idx="9">
                        <c:v>LU</c:v>
                      </c:pt>
                      <c:pt idx="10">
                        <c:v>PT</c:v>
                      </c:pt>
                      <c:pt idx="11">
                        <c:v>SK</c:v>
                      </c:pt>
                      <c:pt idx="12">
                        <c:v>SE</c:v>
                      </c:pt>
                      <c:pt idx="13">
                        <c:v>DK</c:v>
                      </c:pt>
                      <c:pt idx="14">
                        <c:v>EL</c:v>
                      </c:pt>
                      <c:pt idx="15">
                        <c:v>IE</c:v>
                      </c:pt>
                      <c:pt idx="16">
                        <c:v>DE</c:v>
                      </c:pt>
                      <c:pt idx="17">
                        <c:v>LT</c:v>
                      </c:pt>
                      <c:pt idx="18">
                        <c:v>ES</c:v>
                      </c:pt>
                      <c:pt idx="19">
                        <c:v>HR</c:v>
                      </c:pt>
                      <c:pt idx="20">
                        <c:v>NL</c:v>
                      </c:pt>
                      <c:pt idx="21">
                        <c:v>EE</c:v>
                      </c:pt>
                      <c:pt idx="22">
                        <c:v>FI</c:v>
                      </c:pt>
                      <c:pt idx="23">
                        <c:v>EU28</c:v>
                      </c:pt>
                      <c:pt idx="24">
                        <c:v>PL</c:v>
                      </c:pt>
                      <c:pt idx="25">
                        <c:v>IT</c:v>
                      </c:pt>
                      <c:pt idx="26">
                        <c:v>AT</c:v>
                      </c:pt>
                      <c:pt idx="27">
                        <c:v>SI</c:v>
                      </c:pt>
                      <c:pt idx="28">
                        <c:v>CZ</c:v>
                      </c:pt>
                      <c:pt idx="29">
                        <c:v>FR</c:v>
                      </c:pt>
                    </c:strCache>
                  </c:strRef>
                </c:cat>
                <c:val>
                  <c:numRef>
                    <c:extLst xmlns:c15="http://schemas.microsoft.com/office/drawing/2012/chart">
                      <c:ext xmlns:c15="http://schemas.microsoft.com/office/drawing/2012/chart" uri="{02D57815-91ED-43cb-92C2-25804820EDAC}">
                        <c15:formulaRef>
                          <c15:sqref>'soc media'!$J$15:$J$45</c15:sqref>
                        </c15:formulaRef>
                      </c:ext>
                    </c:extLst>
                    <c:numCache>
                      <c:formatCode>0%</c:formatCode>
                      <c:ptCount val="31"/>
                      <c:pt idx="0" formatCode="General">
                        <c:v>0</c:v>
                      </c:pt>
                      <c:pt idx="1">
                        <c:v>0.77927599999999997</c:v>
                      </c:pt>
                      <c:pt idx="2">
                        <c:v>0.56756099999999998</c:v>
                      </c:pt>
                      <c:pt idx="3">
                        <c:v>0.67156499999999997</c:v>
                      </c:pt>
                      <c:pt idx="4">
                        <c:v>0.73485500000000004</c:v>
                      </c:pt>
                      <c:pt idx="5">
                        <c:v>0.71096400000000004</c:v>
                      </c:pt>
                      <c:pt idx="6">
                        <c:v>0.67733599999999994</c:v>
                      </c:pt>
                      <c:pt idx="7">
                        <c:v>0.70291199999999998</c:v>
                      </c:pt>
                      <c:pt idx="8">
                        <c:v>0.72369100000000008</c:v>
                      </c:pt>
                      <c:pt idx="9">
                        <c:v>0.64693000000000001</c:v>
                      </c:pt>
                      <c:pt idx="10">
                        <c:v>0.60442300000000004</c:v>
                      </c:pt>
                      <c:pt idx="11">
                        <c:v>0.70336600000000005</c:v>
                      </c:pt>
                      <c:pt idx="12">
                        <c:v>0.62398200000000004</c:v>
                      </c:pt>
                      <c:pt idx="13">
                        <c:v>0.59842600000000001</c:v>
                      </c:pt>
                      <c:pt idx="14">
                        <c:v>0.67210199999999998</c:v>
                      </c:pt>
                      <c:pt idx="15">
                        <c:v>0.60324199999999994</c:v>
                      </c:pt>
                      <c:pt idx="16">
                        <c:v>0.60719699999999999</c:v>
                      </c:pt>
                      <c:pt idx="17">
                        <c:v>0.50005600000000006</c:v>
                      </c:pt>
                      <c:pt idx="18">
                        <c:v>0.63692799999999994</c:v>
                      </c:pt>
                      <c:pt idx="19">
                        <c:v>0.64104200000000011</c:v>
                      </c:pt>
                      <c:pt idx="20">
                        <c:v>0.56697299999999995</c:v>
                      </c:pt>
                      <c:pt idx="21">
                        <c:v>0.58582400000000001</c:v>
                      </c:pt>
                      <c:pt idx="22">
                        <c:v>0.61490699999999998</c:v>
                      </c:pt>
                      <c:pt idx="23">
                        <c:v>0.56070700000000007</c:v>
                      </c:pt>
                      <c:pt idx="24">
                        <c:v>0.56914900000000002</c:v>
                      </c:pt>
                      <c:pt idx="25">
                        <c:v>0.561554</c:v>
                      </c:pt>
                      <c:pt idx="26">
                        <c:v>0.54108199999999995</c:v>
                      </c:pt>
                      <c:pt idx="27">
                        <c:v>0.46449299999999999</c:v>
                      </c:pt>
                      <c:pt idx="28">
                        <c:v>0.52674999999999994</c:v>
                      </c:pt>
                      <c:pt idx="29">
                        <c:v>0.489761</c:v>
                      </c:pt>
                      <c:pt idx="30">
                        <c:v>0.46085799999999999</c:v>
                      </c:pt>
                    </c:numCache>
                  </c:numRef>
                </c:val>
              </c15:ser>
            </c15:filteredBarSeries>
          </c:ext>
        </c:extLst>
      </c:barChart>
      <c:scatterChart>
        <c:scatterStyle val="lineMarker"/>
        <c:ser>
          <c:idx val="3"/>
          <c:order val="1"/>
          <c:tx>
            <c:strRef>
              <c:f>'soc media'!$L$15</c:f>
              <c:strCache>
                <c:ptCount val="1"/>
                <c:pt idx="0">
                  <c:v>2015</c:v>
                </c:pt>
              </c:strCache>
            </c:strRef>
          </c:tx>
          <c:spPr>
            <a:ln w="25400" cap="rnd">
              <a:noFill/>
              <a:round/>
            </a:ln>
            <a:effectLst/>
          </c:spPr>
          <c:marker>
            <c:symbol val="dash"/>
            <c:size val="5"/>
            <c:spPr>
              <a:solidFill>
                <a:srgbClr val="C00000"/>
              </a:solidFill>
              <a:ln w="9525">
                <a:noFill/>
              </a:ln>
              <a:effectLst/>
            </c:spPr>
          </c:marker>
          <c:xVal>
            <c:strRef>
              <c:f>'soc media'!$H$16:$H$45</c:f>
              <c:strCache>
                <c:ptCount val="30"/>
                <c:pt idx="0">
                  <c:v>HU</c:v>
                </c:pt>
                <c:pt idx="1">
                  <c:v>BE</c:v>
                </c:pt>
                <c:pt idx="2">
                  <c:v>RO</c:v>
                </c:pt>
                <c:pt idx="3">
                  <c:v>MT</c:v>
                </c:pt>
                <c:pt idx="4">
                  <c:v>NO</c:v>
                </c:pt>
                <c:pt idx="5">
                  <c:v>CY</c:v>
                </c:pt>
                <c:pt idx="6">
                  <c:v>BG</c:v>
                </c:pt>
                <c:pt idx="7">
                  <c:v>LV</c:v>
                </c:pt>
                <c:pt idx="8">
                  <c:v>UK</c:v>
                </c:pt>
                <c:pt idx="9">
                  <c:v>LU</c:v>
                </c:pt>
                <c:pt idx="10">
                  <c:v>PT</c:v>
                </c:pt>
                <c:pt idx="11">
                  <c:v>SK</c:v>
                </c:pt>
                <c:pt idx="12">
                  <c:v>SE</c:v>
                </c:pt>
                <c:pt idx="13">
                  <c:v>DK</c:v>
                </c:pt>
                <c:pt idx="14">
                  <c:v>EL</c:v>
                </c:pt>
                <c:pt idx="15">
                  <c:v>IE</c:v>
                </c:pt>
                <c:pt idx="16">
                  <c:v>DE</c:v>
                </c:pt>
                <c:pt idx="17">
                  <c:v>LT</c:v>
                </c:pt>
                <c:pt idx="18">
                  <c:v>ES</c:v>
                </c:pt>
                <c:pt idx="19">
                  <c:v>HR</c:v>
                </c:pt>
                <c:pt idx="20">
                  <c:v>NL</c:v>
                </c:pt>
                <c:pt idx="21">
                  <c:v>EE</c:v>
                </c:pt>
                <c:pt idx="22">
                  <c:v>FI</c:v>
                </c:pt>
                <c:pt idx="23">
                  <c:v>EU28</c:v>
                </c:pt>
                <c:pt idx="24">
                  <c:v>PL</c:v>
                </c:pt>
                <c:pt idx="25">
                  <c:v>IT</c:v>
                </c:pt>
                <c:pt idx="26">
                  <c:v>AT</c:v>
                </c:pt>
                <c:pt idx="27">
                  <c:v>SI</c:v>
                </c:pt>
                <c:pt idx="28">
                  <c:v>CZ</c:v>
                </c:pt>
                <c:pt idx="29">
                  <c:v>FR</c:v>
                </c:pt>
              </c:strCache>
            </c:strRef>
          </c:xVal>
          <c:yVal>
            <c:numRef>
              <c:f>'soc media'!$L$16:$L$45</c:f>
              <c:numCache>
                <c:formatCode>0%</c:formatCode>
                <c:ptCount val="30"/>
                <c:pt idx="0">
                  <c:v>0.83402600000000005</c:v>
                </c:pt>
                <c:pt idx="1">
                  <c:v>0.78443199999999991</c:v>
                </c:pt>
                <c:pt idx="2">
                  <c:v>0.78265899999999999</c:v>
                </c:pt>
                <c:pt idx="3">
                  <c:v>0.77899600000000013</c:v>
                </c:pt>
                <c:pt idx="4">
                  <c:v>0.75628600000000001</c:v>
                </c:pt>
                <c:pt idx="5">
                  <c:v>0.75350899999999998</c:v>
                </c:pt>
                <c:pt idx="6">
                  <c:v>0.74400599999999995</c:v>
                </c:pt>
                <c:pt idx="7">
                  <c:v>0.72606399999999982</c:v>
                </c:pt>
                <c:pt idx="8">
                  <c:v>0.71365600000000007</c:v>
                </c:pt>
                <c:pt idx="9">
                  <c:v>0.701461</c:v>
                </c:pt>
                <c:pt idx="10">
                  <c:v>0.70023899999999983</c:v>
                </c:pt>
                <c:pt idx="11">
                  <c:v>0.69089500000000015</c:v>
                </c:pt>
                <c:pt idx="12">
                  <c:v>0.68950100000000003</c:v>
                </c:pt>
                <c:pt idx="13">
                  <c:v>0.67331199999999991</c:v>
                </c:pt>
                <c:pt idx="14">
                  <c:v>0.65695300000000012</c:v>
                </c:pt>
                <c:pt idx="15">
                  <c:v>0.65587100000000031</c:v>
                </c:pt>
                <c:pt idx="16">
                  <c:v>0.65027600000000019</c:v>
                </c:pt>
                <c:pt idx="17">
                  <c:v>0.64824100000000029</c:v>
                </c:pt>
                <c:pt idx="18">
                  <c:v>0.64727600000000007</c:v>
                </c:pt>
                <c:pt idx="19">
                  <c:v>0.6388940000000003</c:v>
                </c:pt>
                <c:pt idx="20">
                  <c:v>0.63731400000000005</c:v>
                </c:pt>
                <c:pt idx="21">
                  <c:v>0.63154500000000013</c:v>
                </c:pt>
                <c:pt idx="22">
                  <c:v>0.63099100000000008</c:v>
                </c:pt>
                <c:pt idx="23">
                  <c:v>0.62900000000000011</c:v>
                </c:pt>
                <c:pt idx="24">
                  <c:v>0.60878200000000005</c:v>
                </c:pt>
                <c:pt idx="25">
                  <c:v>0.58029699999999973</c:v>
                </c:pt>
                <c:pt idx="26">
                  <c:v>0.54006799999999988</c:v>
                </c:pt>
                <c:pt idx="27">
                  <c:v>0.51125999999999983</c:v>
                </c:pt>
                <c:pt idx="28">
                  <c:v>0.49990300000000015</c:v>
                </c:pt>
                <c:pt idx="29">
                  <c:v>0.44537900000000002</c:v>
                </c:pt>
              </c:numCache>
            </c:numRef>
          </c:yVal>
        </c:ser>
        <c:dLbls/>
        <c:axId val="162767616"/>
        <c:axId val="162769152"/>
      </c:scatterChart>
      <c:catAx>
        <c:axId val="1627676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l-GR"/>
          </a:p>
        </c:txPr>
        <c:crossAx val="162769152"/>
        <c:crosses val="autoZero"/>
        <c:auto val="1"/>
        <c:lblAlgn val="ctr"/>
        <c:lblOffset val="100"/>
      </c:catAx>
      <c:valAx>
        <c:axId val="162769152"/>
        <c:scaling>
          <c:orientation val="minMax"/>
        </c:scaling>
        <c:axPos val="l"/>
        <c:majorGridlines>
          <c:spPr>
            <a:ln w="9525" cap="flat" cmpd="sng" algn="ctr">
              <a:solidFill>
                <a:schemeClr val="tx1">
                  <a:lumMod val="15000"/>
                  <a:lumOff val="85000"/>
                </a:schemeClr>
              </a:solidFill>
              <a:round/>
            </a:ln>
            <a:effectLst/>
          </c:spPr>
        </c:majorGridlines>
        <c:title>
          <c:tx>
            <c:rich>
              <a:bodyPr rot="-5400000" vert="horz"/>
              <a:lstStyle/>
              <a:p>
                <a:pPr>
                  <a:defRPr b="0"/>
                </a:pPr>
                <a:r>
                  <a:rPr lang="en-GB" b="0"/>
                  <a:t>% of Internet users</a:t>
                </a:r>
              </a:p>
            </c:rich>
          </c:tx>
          <c:spPr>
            <a:noFill/>
            <a:ln>
              <a:noFill/>
            </a:ln>
            <a:effectLst/>
          </c:spPr>
        </c:title>
        <c:numFmt formatCode="0%" sourceLinked="1"/>
        <c:majorTickMark val="none"/>
        <c:tickLblPos val="nextTo"/>
        <c:spPr>
          <a:noFill/>
          <a:ln>
            <a:noFill/>
          </a:ln>
          <a:effectLst/>
        </c:spPr>
        <c:txPr>
          <a:bodyPr rot="-60000000" vert="horz"/>
          <a:lstStyle/>
          <a:p>
            <a:pPr>
              <a:defRPr/>
            </a:pPr>
            <a:endParaRPr lang="el-GR"/>
          </a:p>
        </c:txPr>
        <c:crossAx val="162767616"/>
        <c:crosses val="autoZero"/>
        <c:crossBetween val="between"/>
      </c:valAx>
      <c:spPr>
        <a:noFill/>
        <a:ln>
          <a:noFill/>
        </a:ln>
        <a:effectLst/>
      </c:spPr>
    </c:plotArea>
    <c:legend>
      <c:legendPos val="b"/>
      <c:spPr>
        <a:noFill/>
        <a:ln>
          <a:noFill/>
        </a:ln>
        <a:effectLst/>
      </c:spPr>
      <c:txPr>
        <a:bodyPr rot="0" vert="horz"/>
        <a:lstStyle/>
        <a:p>
          <a:pPr>
            <a:defRPr/>
          </a:pPr>
          <a:endParaRPr lang="el-GR"/>
        </a:p>
      </c:txPr>
    </c:legend>
    <c:plotVisOnly val="1"/>
    <c:dispBlanksAs val="gap"/>
  </c:chart>
  <c:spPr>
    <a:noFill/>
    <a:ln w="9525" cap="flat" cmpd="sng" algn="ctr">
      <a:solidFill>
        <a:schemeClr val="tx1">
          <a:lumMod val="15000"/>
          <a:lumOff val="85000"/>
        </a:schemeClr>
      </a:solidFill>
      <a:round/>
    </a:ln>
    <a:effectLst/>
  </c:spPr>
  <c:txPr>
    <a:bodyPr/>
    <a:lstStyle/>
    <a:p>
      <a:pPr>
        <a:defRPr sz="1000"/>
      </a:pPr>
      <a:endParaRPr lang="el-G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000"/>
            </a:pPr>
            <a:r>
              <a:rPr lang="en-GB" sz="1000" dirty="0" smtClean="0"/>
              <a:t> Individuals using a mobile phone or smart phone to access the internet in the last three months</a:t>
            </a:r>
            <a:endParaRPr lang="en-GB" sz="1000" dirty="0"/>
          </a:p>
        </c:rich>
      </c:tx>
    </c:title>
    <c:plotArea>
      <c:layout/>
      <c:barChart>
        <c:barDir val="col"/>
        <c:grouping val="clustered"/>
        <c:ser>
          <c:idx val="4"/>
          <c:order val="0"/>
          <c:tx>
            <c:strRef>
              <c:f>mobile!$J$14</c:f>
              <c:strCache>
                <c:ptCount val="1"/>
                <c:pt idx="0">
                  <c:v>2010</c:v>
                </c:pt>
              </c:strCache>
            </c:strRef>
          </c:tx>
          <c:spPr>
            <a:solidFill>
              <a:schemeClr val="accent1"/>
            </a:solidFill>
            <a:ln>
              <a:noFill/>
            </a:ln>
            <a:effectLst/>
          </c:spPr>
          <c:cat>
            <c:strRef>
              <c:f>mobile!$E$15:$E$44</c:f>
              <c:strCache>
                <c:ptCount val="30"/>
                <c:pt idx="0">
                  <c:v>SE</c:v>
                </c:pt>
                <c:pt idx="1">
                  <c:v>FI</c:v>
                </c:pt>
                <c:pt idx="2">
                  <c:v>NO</c:v>
                </c:pt>
                <c:pt idx="3">
                  <c:v>ES</c:v>
                </c:pt>
                <c:pt idx="4">
                  <c:v>UK</c:v>
                </c:pt>
                <c:pt idx="5">
                  <c:v>AT</c:v>
                </c:pt>
                <c:pt idx="6">
                  <c:v>NL</c:v>
                </c:pt>
                <c:pt idx="7">
                  <c:v>LU</c:v>
                </c:pt>
                <c:pt idx="8">
                  <c:v>EE</c:v>
                </c:pt>
                <c:pt idx="9">
                  <c:v>DK</c:v>
                </c:pt>
                <c:pt idx="10">
                  <c:v>DE</c:v>
                </c:pt>
                <c:pt idx="11">
                  <c:v>MT</c:v>
                </c:pt>
                <c:pt idx="12">
                  <c:v>FR</c:v>
                </c:pt>
                <c:pt idx="13">
                  <c:v>BE</c:v>
                </c:pt>
                <c:pt idx="14">
                  <c:v>IE</c:v>
                </c:pt>
                <c:pt idx="15">
                  <c:v>EU28</c:v>
                </c:pt>
                <c:pt idx="16">
                  <c:v>SI</c:v>
                </c:pt>
                <c:pt idx="17">
                  <c:v>HR</c:v>
                </c:pt>
                <c:pt idx="18">
                  <c:v>HU</c:v>
                </c:pt>
                <c:pt idx="19">
                  <c:v>PT</c:v>
                </c:pt>
                <c:pt idx="20">
                  <c:v>SK</c:v>
                </c:pt>
                <c:pt idx="21">
                  <c:v>CZ</c:v>
                </c:pt>
                <c:pt idx="22">
                  <c:v>LT</c:v>
                </c:pt>
                <c:pt idx="23">
                  <c:v>BG</c:v>
                </c:pt>
                <c:pt idx="24">
                  <c:v>LV</c:v>
                </c:pt>
                <c:pt idx="25">
                  <c:v>RO</c:v>
                </c:pt>
                <c:pt idx="26">
                  <c:v>PL</c:v>
                </c:pt>
                <c:pt idx="27">
                  <c:v>IT</c:v>
                </c:pt>
                <c:pt idx="28">
                  <c:v>EL</c:v>
                </c:pt>
                <c:pt idx="29">
                  <c:v>CY</c:v>
                </c:pt>
              </c:strCache>
            </c:strRef>
          </c:cat>
          <c:val>
            <c:numRef>
              <c:f>mobile!$J$15:$J$44</c:f>
              <c:numCache>
                <c:formatCode>0%</c:formatCode>
                <c:ptCount val="30"/>
                <c:pt idx="0">
                  <c:v>0.19727900000000001</c:v>
                </c:pt>
                <c:pt idx="1">
                  <c:v>0</c:v>
                </c:pt>
                <c:pt idx="2">
                  <c:v>0.18780300000000003</c:v>
                </c:pt>
                <c:pt idx="3">
                  <c:v>0.128194</c:v>
                </c:pt>
                <c:pt idx="4">
                  <c:v>0.10316000000000002</c:v>
                </c:pt>
                <c:pt idx="5">
                  <c:v>0.11967499999999999</c:v>
                </c:pt>
                <c:pt idx="6">
                  <c:v>0.15295800000000004</c:v>
                </c:pt>
                <c:pt idx="7">
                  <c:v>0.20442199999999999</c:v>
                </c:pt>
                <c:pt idx="8">
                  <c:v>3.2219000000000012E-2</c:v>
                </c:pt>
                <c:pt idx="9">
                  <c:v>0.15294600000000005</c:v>
                </c:pt>
                <c:pt idx="10">
                  <c:v>6.3508999999999996E-2</c:v>
                </c:pt>
                <c:pt idx="11">
                  <c:v>3.2992E-2</c:v>
                </c:pt>
                <c:pt idx="12">
                  <c:v>0.115607</c:v>
                </c:pt>
                <c:pt idx="13">
                  <c:v>4.1150999999999993E-2</c:v>
                </c:pt>
                <c:pt idx="14">
                  <c:v>3.1844000000000011E-2</c:v>
                </c:pt>
                <c:pt idx="15">
                  <c:v>7.714E-2</c:v>
                </c:pt>
                <c:pt idx="16">
                  <c:v>9.2681000000000027E-2</c:v>
                </c:pt>
                <c:pt idx="17">
                  <c:v>6.6835000000000006E-2</c:v>
                </c:pt>
                <c:pt idx="18">
                  <c:v>2.0820000000000002E-2</c:v>
                </c:pt>
                <c:pt idx="19">
                  <c:v>4.3374000000000003E-2</c:v>
                </c:pt>
                <c:pt idx="20">
                  <c:v>9.2014000000000026E-2</c:v>
                </c:pt>
                <c:pt idx="21">
                  <c:v>3.0462000000000003E-2</c:v>
                </c:pt>
                <c:pt idx="22">
                  <c:v>1.8593999999999999E-2</c:v>
                </c:pt>
                <c:pt idx="23">
                  <c:v>1.2565000000000002E-2</c:v>
                </c:pt>
                <c:pt idx="24">
                  <c:v>1.7318E-2</c:v>
                </c:pt>
                <c:pt idx="25">
                  <c:v>6.1490000000000008E-3</c:v>
                </c:pt>
                <c:pt idx="26">
                  <c:v>3.2339000000000007E-2</c:v>
                </c:pt>
                <c:pt idx="27">
                  <c:v>5.1931000000000012E-2</c:v>
                </c:pt>
                <c:pt idx="28">
                  <c:v>2.3753999999999997E-2</c:v>
                </c:pt>
                <c:pt idx="29">
                  <c:v>3.0957999999999999E-2</c:v>
                </c:pt>
              </c:numCache>
            </c:numRef>
          </c:val>
        </c:ser>
        <c:dLbls/>
        <c:gapWidth val="219"/>
        <c:overlap val="-27"/>
        <c:axId val="166638336"/>
        <c:axId val="166639872"/>
        <c:extLst>
          <c:ext xmlns:c15="http://schemas.microsoft.com/office/drawing/2012/chart" uri="{02D57815-91ED-43cb-92C2-25804820EDAC}">
            <c15:filteredBarSeries>
              <c15:ser>
                <c:idx val="0"/>
                <c:order val="0"/>
                <c:tx>
                  <c:strRef>
                    <c:extLst>
                      <c:ext uri="{02D57815-91ED-43cb-92C2-25804820EDAC}">
                        <c15:formulaRef>
                          <c15:sqref>mobile!$F$14</c15:sqref>
                        </c15:formulaRef>
                      </c:ext>
                    </c:extLst>
                    <c:strCache>
                      <c:ptCount val="1"/>
                      <c:pt idx="0">
                        <c:v>2006</c:v>
                      </c:pt>
                    </c:strCache>
                  </c:strRef>
                </c:tx>
                <c:spPr>
                  <a:solidFill>
                    <a:schemeClr val="accent1"/>
                  </a:solidFill>
                  <a:ln>
                    <a:noFill/>
                  </a:ln>
                  <a:effectLst/>
                </c:spPr>
                <c:invertIfNegative val="0"/>
                <c:cat>
                  <c:strRef>
                    <c:extLst>
                      <c:ext uri="{02D57815-91ED-43cb-92C2-25804820EDAC}">
                        <c15:formulaRef>
                          <c15:sqref>mobile!$E$15:$E$44</c15:sqref>
                        </c15:formulaRef>
                      </c:ext>
                    </c:extLst>
                    <c:strCache>
                      <c:ptCount val="30"/>
                      <c:pt idx="0">
                        <c:v>SE</c:v>
                      </c:pt>
                      <c:pt idx="1">
                        <c:v>FI</c:v>
                      </c:pt>
                      <c:pt idx="2">
                        <c:v>NO</c:v>
                      </c:pt>
                      <c:pt idx="3">
                        <c:v>ES</c:v>
                      </c:pt>
                      <c:pt idx="4">
                        <c:v>UK</c:v>
                      </c:pt>
                      <c:pt idx="5">
                        <c:v>AT</c:v>
                      </c:pt>
                      <c:pt idx="6">
                        <c:v>NL</c:v>
                      </c:pt>
                      <c:pt idx="7">
                        <c:v>LU</c:v>
                      </c:pt>
                      <c:pt idx="8">
                        <c:v>EE</c:v>
                      </c:pt>
                      <c:pt idx="9">
                        <c:v>DK</c:v>
                      </c:pt>
                      <c:pt idx="10">
                        <c:v>DE</c:v>
                      </c:pt>
                      <c:pt idx="11">
                        <c:v>MT</c:v>
                      </c:pt>
                      <c:pt idx="12">
                        <c:v>FR</c:v>
                      </c:pt>
                      <c:pt idx="13">
                        <c:v>BE</c:v>
                      </c:pt>
                      <c:pt idx="14">
                        <c:v>IE</c:v>
                      </c:pt>
                      <c:pt idx="15">
                        <c:v>EU28</c:v>
                      </c:pt>
                      <c:pt idx="16">
                        <c:v>SI</c:v>
                      </c:pt>
                      <c:pt idx="17">
                        <c:v>HR</c:v>
                      </c:pt>
                      <c:pt idx="18">
                        <c:v>HU</c:v>
                      </c:pt>
                      <c:pt idx="19">
                        <c:v>PT</c:v>
                      </c:pt>
                      <c:pt idx="20">
                        <c:v>SK</c:v>
                      </c:pt>
                      <c:pt idx="21">
                        <c:v>CZ</c:v>
                      </c:pt>
                      <c:pt idx="22">
                        <c:v>LT</c:v>
                      </c:pt>
                      <c:pt idx="23">
                        <c:v>BG</c:v>
                      </c:pt>
                      <c:pt idx="24">
                        <c:v>LV</c:v>
                      </c:pt>
                      <c:pt idx="25">
                        <c:v>RO</c:v>
                      </c:pt>
                      <c:pt idx="26">
                        <c:v>PL</c:v>
                      </c:pt>
                      <c:pt idx="27">
                        <c:v>IT</c:v>
                      </c:pt>
                      <c:pt idx="28">
                        <c:v>EL</c:v>
                      </c:pt>
                      <c:pt idx="29">
                        <c:v>CY</c:v>
                      </c:pt>
                    </c:strCache>
                  </c:strRef>
                </c:cat>
                <c:val>
                  <c:numRef>
                    <c:extLst>
                      <c:ext uri="{02D57815-91ED-43cb-92C2-25804820EDAC}">
                        <c15:formulaRef>
                          <c15:sqref>mobile!$F$15:$F$44</c15:sqref>
                        </c15:formulaRef>
                      </c:ext>
                    </c:extLst>
                    <c:numCache>
                      <c:formatCode>0%</c:formatCode>
                      <c:ptCount val="30"/>
                      <c:pt idx="0">
                        <c:v>5.3301000000000001E-2</c:v>
                      </c:pt>
                      <c:pt idx="1">
                        <c:v>1.8610999999999999E-2</c:v>
                      </c:pt>
                      <c:pt idx="2">
                        <c:v>0</c:v>
                      </c:pt>
                      <c:pt idx="3">
                        <c:v>0</c:v>
                      </c:pt>
                      <c:pt idx="4">
                        <c:v>2.0627E-2</c:v>
                      </c:pt>
                      <c:pt idx="5">
                        <c:v>1.3634E-2</c:v>
                      </c:pt>
                      <c:pt idx="6">
                        <c:v>8.7329999999999994E-3</c:v>
                      </c:pt>
                      <c:pt idx="7">
                        <c:v>1.3484000000000001E-2</c:v>
                      </c:pt>
                      <c:pt idx="8">
                        <c:v>5.1060000000000003E-3</c:v>
                      </c:pt>
                      <c:pt idx="9">
                        <c:v>5.7340000000000004E-3</c:v>
                      </c:pt>
                      <c:pt idx="10">
                        <c:v>1.1853000000000001E-2</c:v>
                      </c:pt>
                      <c:pt idx="11">
                        <c:v>7.2599999999999997E-4</c:v>
                      </c:pt>
                      <c:pt idx="12">
                        <c:v>0</c:v>
                      </c:pt>
                      <c:pt idx="13">
                        <c:v>7.8130000000000005E-3</c:v>
                      </c:pt>
                      <c:pt idx="14">
                        <c:v>9.4839999999999994E-3</c:v>
                      </c:pt>
                      <c:pt idx="15">
                        <c:v>0</c:v>
                      </c:pt>
                      <c:pt idx="16">
                        <c:v>2.5522999999999997E-2</c:v>
                      </c:pt>
                      <c:pt idx="17">
                        <c:v>0</c:v>
                      </c:pt>
                      <c:pt idx="18">
                        <c:v>1.0206999999999999E-2</c:v>
                      </c:pt>
                      <c:pt idx="19">
                        <c:v>1.4166000000000002E-2</c:v>
                      </c:pt>
                      <c:pt idx="20">
                        <c:v>4.8320000000000004E-3</c:v>
                      </c:pt>
                      <c:pt idx="21">
                        <c:v>1.4388000000000001E-2</c:v>
                      </c:pt>
                      <c:pt idx="22">
                        <c:v>7.0699999999999995E-4</c:v>
                      </c:pt>
                      <c:pt idx="23">
                        <c:v>3.323E-3</c:v>
                      </c:pt>
                      <c:pt idx="24">
                        <c:v>3.3869999999999998E-3</c:v>
                      </c:pt>
                      <c:pt idx="25">
                        <c:v>3.4400000000000001E-4</c:v>
                      </c:pt>
                      <c:pt idx="26">
                        <c:v>4.4009999999999995E-3</c:v>
                      </c:pt>
                      <c:pt idx="27">
                        <c:v>2.1831999999999997E-2</c:v>
                      </c:pt>
                      <c:pt idx="28">
                        <c:v>4.7530000000000003E-3</c:v>
                      </c:pt>
                      <c:pt idx="29">
                        <c:v>2.7569999999999999E-3</c:v>
                      </c:pt>
                    </c:numCache>
                  </c:numRef>
                </c:val>
              </c15:ser>
            </c15:filteredBarSeries>
            <c15:filteredBarSeries>
              <c15:ser>
                <c:idx val="1"/>
                <c:order val="1"/>
                <c:tx>
                  <c:strRef>
                    <c:extLst xmlns:c15="http://schemas.microsoft.com/office/drawing/2012/chart">
                      <c:ext xmlns:c15="http://schemas.microsoft.com/office/drawing/2012/chart" uri="{02D57815-91ED-43cb-92C2-25804820EDAC}">
                        <c15:formulaRef>
                          <c15:sqref>mobile!$G$14</c15:sqref>
                        </c15:formulaRef>
                      </c:ext>
                    </c:extLst>
                    <c:strCache>
                      <c:ptCount val="1"/>
                      <c:pt idx="0">
                        <c:v>2007</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mobile!$E$15:$E$44</c15:sqref>
                        </c15:formulaRef>
                      </c:ext>
                    </c:extLst>
                    <c:strCache>
                      <c:ptCount val="30"/>
                      <c:pt idx="0">
                        <c:v>SE</c:v>
                      </c:pt>
                      <c:pt idx="1">
                        <c:v>FI</c:v>
                      </c:pt>
                      <c:pt idx="2">
                        <c:v>NO</c:v>
                      </c:pt>
                      <c:pt idx="3">
                        <c:v>ES</c:v>
                      </c:pt>
                      <c:pt idx="4">
                        <c:v>UK</c:v>
                      </c:pt>
                      <c:pt idx="5">
                        <c:v>AT</c:v>
                      </c:pt>
                      <c:pt idx="6">
                        <c:v>NL</c:v>
                      </c:pt>
                      <c:pt idx="7">
                        <c:v>LU</c:v>
                      </c:pt>
                      <c:pt idx="8">
                        <c:v>EE</c:v>
                      </c:pt>
                      <c:pt idx="9">
                        <c:v>DK</c:v>
                      </c:pt>
                      <c:pt idx="10">
                        <c:v>DE</c:v>
                      </c:pt>
                      <c:pt idx="11">
                        <c:v>MT</c:v>
                      </c:pt>
                      <c:pt idx="12">
                        <c:v>FR</c:v>
                      </c:pt>
                      <c:pt idx="13">
                        <c:v>BE</c:v>
                      </c:pt>
                      <c:pt idx="14">
                        <c:v>IE</c:v>
                      </c:pt>
                      <c:pt idx="15">
                        <c:v>EU28</c:v>
                      </c:pt>
                      <c:pt idx="16">
                        <c:v>SI</c:v>
                      </c:pt>
                      <c:pt idx="17">
                        <c:v>HR</c:v>
                      </c:pt>
                      <c:pt idx="18">
                        <c:v>HU</c:v>
                      </c:pt>
                      <c:pt idx="19">
                        <c:v>PT</c:v>
                      </c:pt>
                      <c:pt idx="20">
                        <c:v>SK</c:v>
                      </c:pt>
                      <c:pt idx="21">
                        <c:v>CZ</c:v>
                      </c:pt>
                      <c:pt idx="22">
                        <c:v>LT</c:v>
                      </c:pt>
                      <c:pt idx="23">
                        <c:v>BG</c:v>
                      </c:pt>
                      <c:pt idx="24">
                        <c:v>LV</c:v>
                      </c:pt>
                      <c:pt idx="25">
                        <c:v>RO</c:v>
                      </c:pt>
                      <c:pt idx="26">
                        <c:v>PL</c:v>
                      </c:pt>
                      <c:pt idx="27">
                        <c:v>IT</c:v>
                      </c:pt>
                      <c:pt idx="28">
                        <c:v>EL</c:v>
                      </c:pt>
                      <c:pt idx="29">
                        <c:v>CY</c:v>
                      </c:pt>
                    </c:strCache>
                  </c:strRef>
                </c:cat>
                <c:val>
                  <c:numRef>
                    <c:extLst xmlns:c15="http://schemas.microsoft.com/office/drawing/2012/chart">
                      <c:ext xmlns:c15="http://schemas.microsoft.com/office/drawing/2012/chart" uri="{02D57815-91ED-43cb-92C2-25804820EDAC}">
                        <c15:formulaRef>
                          <c15:sqref>mobile!$G$15:$G$44</c15:sqref>
                        </c15:formulaRef>
                      </c:ext>
                    </c:extLst>
                    <c:numCache>
                      <c:formatCode>0%</c:formatCode>
                      <c:ptCount val="30"/>
                      <c:pt idx="0">
                        <c:v>8.7980000000000003E-2</c:v>
                      </c:pt>
                      <c:pt idx="1">
                        <c:v>2.2244E-2</c:v>
                      </c:pt>
                      <c:pt idx="2">
                        <c:v>3.9989999999999998E-2</c:v>
                      </c:pt>
                      <c:pt idx="3">
                        <c:v>5.4717000000000002E-2</c:v>
                      </c:pt>
                      <c:pt idx="4">
                        <c:v>2.2181000000000003E-2</c:v>
                      </c:pt>
                      <c:pt idx="5">
                        <c:v>2.4628999999999998E-2</c:v>
                      </c:pt>
                      <c:pt idx="6">
                        <c:v>3.5556000000000004E-2</c:v>
                      </c:pt>
                      <c:pt idx="7">
                        <c:v>3.6218E-2</c:v>
                      </c:pt>
                      <c:pt idx="8">
                        <c:v>1.521E-2</c:v>
                      </c:pt>
                      <c:pt idx="9">
                        <c:v>1.4777E-2</c:v>
                      </c:pt>
                      <c:pt idx="10">
                        <c:v>1.7652000000000001E-2</c:v>
                      </c:pt>
                      <c:pt idx="11">
                        <c:v>1.6639999999999999E-3</c:v>
                      </c:pt>
                      <c:pt idx="12">
                        <c:v>7.5309999999999995E-3</c:v>
                      </c:pt>
                      <c:pt idx="13">
                        <c:v>6.1529999999999996E-3</c:v>
                      </c:pt>
                      <c:pt idx="14">
                        <c:v>2.9076000000000001E-2</c:v>
                      </c:pt>
                      <c:pt idx="15">
                        <c:v>2.1936000000000001E-2</c:v>
                      </c:pt>
                      <c:pt idx="16">
                        <c:v>5.2923999999999999E-2</c:v>
                      </c:pt>
                      <c:pt idx="17">
                        <c:v>7.2379999999999996E-3</c:v>
                      </c:pt>
                      <c:pt idx="18">
                        <c:v>1.1600999999999998E-2</c:v>
                      </c:pt>
                      <c:pt idx="19">
                        <c:v>2.6025E-2</c:v>
                      </c:pt>
                      <c:pt idx="20">
                        <c:v>2.9212999999999999E-2</c:v>
                      </c:pt>
                      <c:pt idx="21">
                        <c:v>4.2693000000000002E-2</c:v>
                      </c:pt>
                      <c:pt idx="22">
                        <c:v>3.8190000000000003E-3</c:v>
                      </c:pt>
                      <c:pt idx="23">
                        <c:v>4.5430000000000002E-3</c:v>
                      </c:pt>
                      <c:pt idx="24">
                        <c:v>5.816E-3</c:v>
                      </c:pt>
                      <c:pt idx="25">
                        <c:v>7.45E-4</c:v>
                      </c:pt>
                      <c:pt idx="26">
                        <c:v>6.7979999999999994E-3</c:v>
                      </c:pt>
                      <c:pt idx="27">
                        <c:v>2.7157000000000001E-2</c:v>
                      </c:pt>
                      <c:pt idx="28">
                        <c:v>8.0669999999999995E-3</c:v>
                      </c:pt>
                      <c:pt idx="29">
                        <c:v>1.2198000000000001E-2</c:v>
                      </c:pt>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mobile!$H$14</c15:sqref>
                        </c15:formulaRef>
                      </c:ext>
                    </c:extLst>
                    <c:strCache>
                      <c:ptCount val="1"/>
                      <c:pt idx="0">
                        <c:v>2008</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mobile!$E$15:$E$44</c15:sqref>
                        </c15:formulaRef>
                      </c:ext>
                    </c:extLst>
                    <c:strCache>
                      <c:ptCount val="30"/>
                      <c:pt idx="0">
                        <c:v>SE</c:v>
                      </c:pt>
                      <c:pt idx="1">
                        <c:v>FI</c:v>
                      </c:pt>
                      <c:pt idx="2">
                        <c:v>NO</c:v>
                      </c:pt>
                      <c:pt idx="3">
                        <c:v>ES</c:v>
                      </c:pt>
                      <c:pt idx="4">
                        <c:v>UK</c:v>
                      </c:pt>
                      <c:pt idx="5">
                        <c:v>AT</c:v>
                      </c:pt>
                      <c:pt idx="6">
                        <c:v>NL</c:v>
                      </c:pt>
                      <c:pt idx="7">
                        <c:v>LU</c:v>
                      </c:pt>
                      <c:pt idx="8">
                        <c:v>EE</c:v>
                      </c:pt>
                      <c:pt idx="9">
                        <c:v>DK</c:v>
                      </c:pt>
                      <c:pt idx="10">
                        <c:v>DE</c:v>
                      </c:pt>
                      <c:pt idx="11">
                        <c:v>MT</c:v>
                      </c:pt>
                      <c:pt idx="12">
                        <c:v>FR</c:v>
                      </c:pt>
                      <c:pt idx="13">
                        <c:v>BE</c:v>
                      </c:pt>
                      <c:pt idx="14">
                        <c:v>IE</c:v>
                      </c:pt>
                      <c:pt idx="15">
                        <c:v>EU28</c:v>
                      </c:pt>
                      <c:pt idx="16">
                        <c:v>SI</c:v>
                      </c:pt>
                      <c:pt idx="17">
                        <c:v>HR</c:v>
                      </c:pt>
                      <c:pt idx="18">
                        <c:v>HU</c:v>
                      </c:pt>
                      <c:pt idx="19">
                        <c:v>PT</c:v>
                      </c:pt>
                      <c:pt idx="20">
                        <c:v>SK</c:v>
                      </c:pt>
                      <c:pt idx="21">
                        <c:v>CZ</c:v>
                      </c:pt>
                      <c:pt idx="22">
                        <c:v>LT</c:v>
                      </c:pt>
                      <c:pt idx="23">
                        <c:v>BG</c:v>
                      </c:pt>
                      <c:pt idx="24">
                        <c:v>LV</c:v>
                      </c:pt>
                      <c:pt idx="25">
                        <c:v>RO</c:v>
                      </c:pt>
                      <c:pt idx="26">
                        <c:v>PL</c:v>
                      </c:pt>
                      <c:pt idx="27">
                        <c:v>IT</c:v>
                      </c:pt>
                      <c:pt idx="28">
                        <c:v>EL</c:v>
                      </c:pt>
                      <c:pt idx="29">
                        <c:v>CY</c:v>
                      </c:pt>
                    </c:strCache>
                  </c:strRef>
                </c:cat>
                <c:val>
                  <c:numRef>
                    <c:extLst xmlns:c15="http://schemas.microsoft.com/office/drawing/2012/chart">
                      <c:ext xmlns:c15="http://schemas.microsoft.com/office/drawing/2012/chart" uri="{02D57815-91ED-43cb-92C2-25804820EDAC}">
                        <c15:formulaRef>
                          <c15:sqref>mobile!$H$15:$H$44</c15:sqref>
                        </c15:formulaRef>
                      </c:ext>
                    </c:extLst>
                    <c:numCache>
                      <c:formatCode>0%</c:formatCode>
                      <c:ptCount val="30"/>
                      <c:pt idx="0">
                        <c:v>9.4614999999999991E-2</c:v>
                      </c:pt>
                      <c:pt idx="1">
                        <c:v>3.7000000000000005E-2</c:v>
                      </c:pt>
                      <c:pt idx="2">
                        <c:v>6.6528000000000004E-2</c:v>
                      </c:pt>
                      <c:pt idx="3">
                        <c:v>6.2496000000000003E-2</c:v>
                      </c:pt>
                      <c:pt idx="4">
                        <c:v>3.4098999999999997E-2</c:v>
                      </c:pt>
                      <c:pt idx="5">
                        <c:v>4.0942999999999993E-2</c:v>
                      </c:pt>
                      <c:pt idx="6">
                        <c:v>5.4313E-2</c:v>
                      </c:pt>
                      <c:pt idx="7">
                        <c:v>3.9813000000000001E-2</c:v>
                      </c:pt>
                      <c:pt idx="8">
                        <c:v>2.0508000000000002E-2</c:v>
                      </c:pt>
                      <c:pt idx="9">
                        <c:v>5.8579999999999993E-2</c:v>
                      </c:pt>
                      <c:pt idx="10">
                        <c:v>1.5245E-2</c:v>
                      </c:pt>
                      <c:pt idx="11">
                        <c:v>2.2017999999999999E-2</c:v>
                      </c:pt>
                      <c:pt idx="12">
                        <c:v>1.2514000000000001E-2</c:v>
                      </c:pt>
                      <c:pt idx="13">
                        <c:v>9.384E-3</c:v>
                      </c:pt>
                      <c:pt idx="14">
                        <c:v>1.8341E-2</c:v>
                      </c:pt>
                      <c:pt idx="15">
                        <c:v>2.8176E-2</c:v>
                      </c:pt>
                      <c:pt idx="16">
                        <c:v>5.8136E-2</c:v>
                      </c:pt>
                      <c:pt idx="17">
                        <c:v>1.7177999999999999E-2</c:v>
                      </c:pt>
                      <c:pt idx="18">
                        <c:v>1.9907999999999999E-2</c:v>
                      </c:pt>
                      <c:pt idx="19">
                        <c:v>4.6146E-2</c:v>
                      </c:pt>
                      <c:pt idx="20">
                        <c:v>4.8074000000000006E-2</c:v>
                      </c:pt>
                      <c:pt idx="21">
                        <c:v>5.2670000000000002E-2</c:v>
                      </c:pt>
                      <c:pt idx="22">
                        <c:v>8.7200000000000003E-3</c:v>
                      </c:pt>
                      <c:pt idx="23">
                        <c:v>9.9829999999999988E-3</c:v>
                      </c:pt>
                      <c:pt idx="24">
                        <c:v>1.2330000000000001E-2</c:v>
                      </c:pt>
                      <c:pt idx="25">
                        <c:v>6.4739999999999997E-3</c:v>
                      </c:pt>
                      <c:pt idx="26">
                        <c:v>1.0821000000000001E-2</c:v>
                      </c:pt>
                      <c:pt idx="27">
                        <c:v>3.0085999999999998E-2</c:v>
                      </c:pt>
                      <c:pt idx="28">
                        <c:v>9.1330000000000005E-3</c:v>
                      </c:pt>
                      <c:pt idx="29">
                        <c:v>8.3730000000000002E-3</c:v>
                      </c:pt>
                    </c:numCache>
                  </c:numRef>
                </c:val>
              </c15:ser>
            </c15:filteredBarSeries>
            <c15:filteredBarSeries>
              <c15:ser>
                <c:idx val="3"/>
                <c:order val="3"/>
                <c:tx>
                  <c:strRef>
                    <c:extLst xmlns:c15="http://schemas.microsoft.com/office/drawing/2012/chart">
                      <c:ext xmlns:c15="http://schemas.microsoft.com/office/drawing/2012/chart" uri="{02D57815-91ED-43cb-92C2-25804820EDAC}">
                        <c15:formulaRef>
                          <c15:sqref>mobile!$I$14</c15:sqref>
                        </c15:formulaRef>
                      </c:ext>
                    </c:extLst>
                    <c:strCache>
                      <c:ptCount val="1"/>
                      <c:pt idx="0">
                        <c:v>2009</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mobile!$E$15:$E$44</c15:sqref>
                        </c15:formulaRef>
                      </c:ext>
                    </c:extLst>
                    <c:strCache>
                      <c:ptCount val="30"/>
                      <c:pt idx="0">
                        <c:v>SE</c:v>
                      </c:pt>
                      <c:pt idx="1">
                        <c:v>FI</c:v>
                      </c:pt>
                      <c:pt idx="2">
                        <c:v>NO</c:v>
                      </c:pt>
                      <c:pt idx="3">
                        <c:v>ES</c:v>
                      </c:pt>
                      <c:pt idx="4">
                        <c:v>UK</c:v>
                      </c:pt>
                      <c:pt idx="5">
                        <c:v>AT</c:v>
                      </c:pt>
                      <c:pt idx="6">
                        <c:v>NL</c:v>
                      </c:pt>
                      <c:pt idx="7">
                        <c:v>LU</c:v>
                      </c:pt>
                      <c:pt idx="8">
                        <c:v>EE</c:v>
                      </c:pt>
                      <c:pt idx="9">
                        <c:v>DK</c:v>
                      </c:pt>
                      <c:pt idx="10">
                        <c:v>DE</c:v>
                      </c:pt>
                      <c:pt idx="11">
                        <c:v>MT</c:v>
                      </c:pt>
                      <c:pt idx="12">
                        <c:v>FR</c:v>
                      </c:pt>
                      <c:pt idx="13">
                        <c:v>BE</c:v>
                      </c:pt>
                      <c:pt idx="14">
                        <c:v>IE</c:v>
                      </c:pt>
                      <c:pt idx="15">
                        <c:v>EU28</c:v>
                      </c:pt>
                      <c:pt idx="16">
                        <c:v>SI</c:v>
                      </c:pt>
                      <c:pt idx="17">
                        <c:v>HR</c:v>
                      </c:pt>
                      <c:pt idx="18">
                        <c:v>HU</c:v>
                      </c:pt>
                      <c:pt idx="19">
                        <c:v>PT</c:v>
                      </c:pt>
                      <c:pt idx="20">
                        <c:v>SK</c:v>
                      </c:pt>
                      <c:pt idx="21">
                        <c:v>CZ</c:v>
                      </c:pt>
                      <c:pt idx="22">
                        <c:v>LT</c:v>
                      </c:pt>
                      <c:pt idx="23">
                        <c:v>BG</c:v>
                      </c:pt>
                      <c:pt idx="24">
                        <c:v>LV</c:v>
                      </c:pt>
                      <c:pt idx="25">
                        <c:v>RO</c:v>
                      </c:pt>
                      <c:pt idx="26">
                        <c:v>PL</c:v>
                      </c:pt>
                      <c:pt idx="27">
                        <c:v>IT</c:v>
                      </c:pt>
                      <c:pt idx="28">
                        <c:v>EL</c:v>
                      </c:pt>
                      <c:pt idx="29">
                        <c:v>CY</c:v>
                      </c:pt>
                    </c:strCache>
                  </c:strRef>
                </c:cat>
                <c:val>
                  <c:numRef>
                    <c:extLst xmlns:c15="http://schemas.microsoft.com/office/drawing/2012/chart">
                      <c:ext xmlns:c15="http://schemas.microsoft.com/office/drawing/2012/chart" uri="{02D57815-91ED-43cb-92C2-25804820EDAC}">
                        <c15:formulaRef>
                          <c15:sqref>mobile!$I$15:$I$44</c15:sqref>
                        </c15:formulaRef>
                      </c:ext>
                    </c:extLst>
                    <c:numCache>
                      <c:formatCode>0%</c:formatCode>
                      <c:ptCount val="30"/>
                      <c:pt idx="0">
                        <c:v>0.14435399999999998</c:v>
                      </c:pt>
                      <c:pt idx="1">
                        <c:v>8.2799999999999999E-2</c:v>
                      </c:pt>
                      <c:pt idx="2">
                        <c:v>0.10420199999999999</c:v>
                      </c:pt>
                      <c:pt idx="3">
                        <c:v>9.0267E-2</c:v>
                      </c:pt>
                      <c:pt idx="4">
                        <c:v>6.7039000000000001E-2</c:v>
                      </c:pt>
                      <c:pt idx="5">
                        <c:v>5.5065999999999997E-2</c:v>
                      </c:pt>
                      <c:pt idx="6">
                        <c:v>9.0480999999999992E-2</c:v>
                      </c:pt>
                      <c:pt idx="7">
                        <c:v>0.111577</c:v>
                      </c:pt>
                      <c:pt idx="8">
                        <c:v>2.1049000000000002E-2</c:v>
                      </c:pt>
                      <c:pt idx="9">
                        <c:v>0.10233</c:v>
                      </c:pt>
                      <c:pt idx="10">
                        <c:v>2.8587999999999999E-2</c:v>
                      </c:pt>
                      <c:pt idx="11">
                        <c:v>1.7176E-2</c:v>
                      </c:pt>
                      <c:pt idx="12">
                        <c:v>1.8855E-2</c:v>
                      </c:pt>
                      <c:pt idx="13">
                        <c:v>2.5815000000000001E-2</c:v>
                      </c:pt>
                      <c:pt idx="14">
                        <c:v>2.2660999999999997E-2</c:v>
                      </c:pt>
                      <c:pt idx="15">
                        <c:v>4.3189000000000005E-2</c:v>
                      </c:pt>
                      <c:pt idx="16">
                        <c:v>8.9816000000000007E-2</c:v>
                      </c:pt>
                      <c:pt idx="17">
                        <c:v>1.4916E-2</c:v>
                      </c:pt>
                      <c:pt idx="18">
                        <c:v>1.7381999999999998E-2</c:v>
                      </c:pt>
                      <c:pt idx="19">
                        <c:v>5.8966999999999999E-2</c:v>
                      </c:pt>
                      <c:pt idx="20">
                        <c:v>0.104559</c:v>
                      </c:pt>
                      <c:pt idx="21">
                        <c:v>9.7529999999999995E-3</c:v>
                      </c:pt>
                      <c:pt idx="22">
                        <c:v>2.0199999999999999E-2</c:v>
                      </c:pt>
                      <c:pt idx="23">
                        <c:v>1.1594999999999999E-2</c:v>
                      </c:pt>
                      <c:pt idx="24">
                        <c:v>1.0293000000000002E-2</c:v>
                      </c:pt>
                      <c:pt idx="25">
                        <c:v>1.9610000000000001E-3</c:v>
                      </c:pt>
                      <c:pt idx="26">
                        <c:v>1.9352999999999999E-2</c:v>
                      </c:pt>
                      <c:pt idx="27">
                        <c:v>3.9939000000000002E-2</c:v>
                      </c:pt>
                      <c:pt idx="28">
                        <c:v>1.172E-2</c:v>
                      </c:pt>
                      <c:pt idx="29">
                        <c:v>2.4091999999999999E-2</c:v>
                      </c:pt>
                    </c:numCache>
                  </c:numRef>
                </c:val>
              </c15:ser>
            </c15:filteredBarSeries>
          </c:ext>
        </c:extLst>
      </c:barChart>
      <c:lineChart>
        <c:grouping val="standard"/>
        <c:dLbls/>
        <c:marker val="1"/>
        <c:axId val="166638336"/>
        <c:axId val="166639872"/>
        <c:extLst>
          <c:ext xmlns:c15="http://schemas.microsoft.com/office/drawing/2012/chart" uri="{02D57815-91ED-43cb-92C2-25804820EDAC}">
            <c15:filteredLineSeries>
              <c15:ser>
                <c:idx val="5"/>
                <c:order val="5"/>
                <c:tx>
                  <c:strRef>
                    <c:extLst>
                      <c:ext uri="{02D57815-91ED-43cb-92C2-25804820EDAC}">
                        <c15:formulaRef>
                          <c15:sqref>mobile!$K$14</c15:sqref>
                        </c15:formulaRef>
                      </c:ext>
                    </c:extLst>
                    <c:strCache>
                      <c:ptCount val="1"/>
                      <c:pt idx="0">
                        <c:v>2011</c:v>
                      </c:pt>
                    </c:strCache>
                  </c:strRef>
                </c:tx>
                <c:spPr>
                  <a:ln w="28575" cap="rnd">
                    <a:solidFill>
                      <a:schemeClr val="accent6"/>
                    </a:solidFill>
                    <a:round/>
                  </a:ln>
                  <a:effectLst/>
                </c:spPr>
                <c:marker>
                  <c:symbol val="none"/>
                </c:marker>
                <c:cat>
                  <c:strRef>
                    <c:extLst>
                      <c:ext uri="{02D57815-91ED-43cb-92C2-25804820EDAC}">
                        <c15:formulaRef>
                          <c15:sqref>mobile!$E$15:$E$44</c15:sqref>
                        </c15:formulaRef>
                      </c:ext>
                    </c:extLst>
                    <c:strCache>
                      <c:ptCount val="30"/>
                      <c:pt idx="0">
                        <c:v>SE</c:v>
                      </c:pt>
                      <c:pt idx="1">
                        <c:v>FI</c:v>
                      </c:pt>
                      <c:pt idx="2">
                        <c:v>NO</c:v>
                      </c:pt>
                      <c:pt idx="3">
                        <c:v>ES</c:v>
                      </c:pt>
                      <c:pt idx="4">
                        <c:v>UK</c:v>
                      </c:pt>
                      <c:pt idx="5">
                        <c:v>AT</c:v>
                      </c:pt>
                      <c:pt idx="6">
                        <c:v>NL</c:v>
                      </c:pt>
                      <c:pt idx="7">
                        <c:v>LU</c:v>
                      </c:pt>
                      <c:pt idx="8">
                        <c:v>EE</c:v>
                      </c:pt>
                      <c:pt idx="9">
                        <c:v>DK</c:v>
                      </c:pt>
                      <c:pt idx="10">
                        <c:v>DE</c:v>
                      </c:pt>
                      <c:pt idx="11">
                        <c:v>MT</c:v>
                      </c:pt>
                      <c:pt idx="12">
                        <c:v>FR</c:v>
                      </c:pt>
                      <c:pt idx="13">
                        <c:v>BE</c:v>
                      </c:pt>
                      <c:pt idx="14">
                        <c:v>IE</c:v>
                      </c:pt>
                      <c:pt idx="15">
                        <c:v>EU28</c:v>
                      </c:pt>
                      <c:pt idx="16">
                        <c:v>SI</c:v>
                      </c:pt>
                      <c:pt idx="17">
                        <c:v>HR</c:v>
                      </c:pt>
                      <c:pt idx="18">
                        <c:v>HU</c:v>
                      </c:pt>
                      <c:pt idx="19">
                        <c:v>PT</c:v>
                      </c:pt>
                      <c:pt idx="20">
                        <c:v>SK</c:v>
                      </c:pt>
                      <c:pt idx="21">
                        <c:v>CZ</c:v>
                      </c:pt>
                      <c:pt idx="22">
                        <c:v>LT</c:v>
                      </c:pt>
                      <c:pt idx="23">
                        <c:v>BG</c:v>
                      </c:pt>
                      <c:pt idx="24">
                        <c:v>LV</c:v>
                      </c:pt>
                      <c:pt idx="25">
                        <c:v>RO</c:v>
                      </c:pt>
                      <c:pt idx="26">
                        <c:v>PL</c:v>
                      </c:pt>
                      <c:pt idx="27">
                        <c:v>IT</c:v>
                      </c:pt>
                      <c:pt idx="28">
                        <c:v>EL</c:v>
                      </c:pt>
                      <c:pt idx="29">
                        <c:v>CY</c:v>
                      </c:pt>
                    </c:strCache>
                  </c:strRef>
                </c:cat>
                <c:val>
                  <c:numRef>
                    <c:extLst>
                      <c:ext uri="{02D57815-91ED-43cb-92C2-25804820EDAC}">
                        <c15:formulaRef>
                          <c15:sqref>mobile!$K$15:$K$44</c15:sqref>
                        </c15:formulaRef>
                      </c:ext>
                    </c:extLst>
                    <c:numCache>
                      <c:formatCode>0%</c:formatCode>
                      <c:ptCount val="30"/>
                      <c:pt idx="0">
                        <c:v>0.26383699999999999</c:v>
                      </c:pt>
                      <c:pt idx="1">
                        <c:v>0.28953200000000001</c:v>
                      </c:pt>
                      <c:pt idx="2">
                        <c:v>0.20290900000000001</c:v>
                      </c:pt>
                      <c:pt idx="3">
                        <c:v>0.11731999999999999</c:v>
                      </c:pt>
                      <c:pt idx="4">
                        <c:v>0.23006699999999999</c:v>
                      </c:pt>
                      <c:pt idx="5">
                        <c:v>0.19533699999999998</c:v>
                      </c:pt>
                      <c:pt idx="6">
                        <c:v>0.37551499999999999</c:v>
                      </c:pt>
                      <c:pt idx="7">
                        <c:v>0.23850200000000002</c:v>
                      </c:pt>
                      <c:pt idx="8">
                        <c:v>4.095E-2</c:v>
                      </c:pt>
                      <c:pt idx="9">
                        <c:v>0.22578900000000002</c:v>
                      </c:pt>
                      <c:pt idx="10">
                        <c:v>9.0388999999999997E-2</c:v>
                      </c:pt>
                      <c:pt idx="11">
                        <c:v>6.9500999999999993E-2</c:v>
                      </c:pt>
                      <c:pt idx="12">
                        <c:v>0.15757699999999999</c:v>
                      </c:pt>
                      <c:pt idx="13">
                        <c:v>4.3747000000000001E-2</c:v>
                      </c:pt>
                      <c:pt idx="14">
                        <c:v>6.2941999999999998E-2</c:v>
                      </c:pt>
                      <c:pt idx="15">
                        <c:v>0.116995</c:v>
                      </c:pt>
                      <c:pt idx="16">
                        <c:v>0.100739</c:v>
                      </c:pt>
                      <c:pt idx="17">
                        <c:v>8.1946999999999992E-2</c:v>
                      </c:pt>
                      <c:pt idx="18">
                        <c:v>3.9043000000000001E-2</c:v>
                      </c:pt>
                      <c:pt idx="19">
                        <c:v>4.9288999999999999E-2</c:v>
                      </c:pt>
                      <c:pt idx="20">
                        <c:v>5.1208000000000004E-2</c:v>
                      </c:pt>
                      <c:pt idx="21">
                        <c:v>3.5520999999999997E-2</c:v>
                      </c:pt>
                      <c:pt idx="22">
                        <c:v>4.0446000000000003E-2</c:v>
                      </c:pt>
                      <c:pt idx="23">
                        <c:v>9.6509999999999999E-3</c:v>
                      </c:pt>
                      <c:pt idx="24">
                        <c:v>3.6886999999999996E-2</c:v>
                      </c:pt>
                      <c:pt idx="25">
                        <c:v>9.2390000000000007E-3</c:v>
                      </c:pt>
                      <c:pt idx="26">
                        <c:v>3.7302000000000002E-2</c:v>
                      </c:pt>
                      <c:pt idx="27">
                        <c:v>6.4913999999999999E-2</c:v>
                      </c:pt>
                      <c:pt idx="28">
                        <c:v>3.1746999999999997E-2</c:v>
                      </c:pt>
                      <c:pt idx="29">
                        <c:v>3.9440000000000003E-2</c:v>
                      </c:pt>
                    </c:numCache>
                  </c:numRef>
                </c:val>
                <c:smooth val="0"/>
              </c15:ser>
            </c15:filteredLineSeries>
            <c15:filteredLineSeries>
              <c15:ser>
                <c:idx val="6"/>
                <c:order val="6"/>
                <c:tx>
                  <c:strRef>
                    <c:extLst xmlns:c15="http://schemas.microsoft.com/office/drawing/2012/chart">
                      <c:ext xmlns:c15="http://schemas.microsoft.com/office/drawing/2012/chart" uri="{02D57815-91ED-43cb-92C2-25804820EDAC}">
                        <c15:formulaRef>
                          <c15:sqref>mobile!$L$14</c15:sqref>
                        </c15:formulaRef>
                      </c:ext>
                    </c:extLst>
                    <c:strCache>
                      <c:ptCount val="1"/>
                      <c:pt idx="0">
                        <c:v>2012</c:v>
                      </c:pt>
                    </c:strCache>
                  </c:strRef>
                </c:tx>
                <c:spPr>
                  <a:ln w="28575" cap="rnd">
                    <a:solidFill>
                      <a:schemeClr val="accent1">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mobile!$E$15:$E$44</c15:sqref>
                        </c15:formulaRef>
                      </c:ext>
                    </c:extLst>
                    <c:strCache>
                      <c:ptCount val="30"/>
                      <c:pt idx="0">
                        <c:v>SE</c:v>
                      </c:pt>
                      <c:pt idx="1">
                        <c:v>FI</c:v>
                      </c:pt>
                      <c:pt idx="2">
                        <c:v>NO</c:v>
                      </c:pt>
                      <c:pt idx="3">
                        <c:v>ES</c:v>
                      </c:pt>
                      <c:pt idx="4">
                        <c:v>UK</c:v>
                      </c:pt>
                      <c:pt idx="5">
                        <c:v>AT</c:v>
                      </c:pt>
                      <c:pt idx="6">
                        <c:v>NL</c:v>
                      </c:pt>
                      <c:pt idx="7">
                        <c:v>LU</c:v>
                      </c:pt>
                      <c:pt idx="8">
                        <c:v>EE</c:v>
                      </c:pt>
                      <c:pt idx="9">
                        <c:v>DK</c:v>
                      </c:pt>
                      <c:pt idx="10">
                        <c:v>DE</c:v>
                      </c:pt>
                      <c:pt idx="11">
                        <c:v>MT</c:v>
                      </c:pt>
                      <c:pt idx="12">
                        <c:v>FR</c:v>
                      </c:pt>
                      <c:pt idx="13">
                        <c:v>BE</c:v>
                      </c:pt>
                      <c:pt idx="14">
                        <c:v>IE</c:v>
                      </c:pt>
                      <c:pt idx="15">
                        <c:v>EU28</c:v>
                      </c:pt>
                      <c:pt idx="16">
                        <c:v>SI</c:v>
                      </c:pt>
                      <c:pt idx="17">
                        <c:v>HR</c:v>
                      </c:pt>
                      <c:pt idx="18">
                        <c:v>HU</c:v>
                      </c:pt>
                      <c:pt idx="19">
                        <c:v>PT</c:v>
                      </c:pt>
                      <c:pt idx="20">
                        <c:v>SK</c:v>
                      </c:pt>
                      <c:pt idx="21">
                        <c:v>CZ</c:v>
                      </c:pt>
                      <c:pt idx="22">
                        <c:v>LT</c:v>
                      </c:pt>
                      <c:pt idx="23">
                        <c:v>BG</c:v>
                      </c:pt>
                      <c:pt idx="24">
                        <c:v>LV</c:v>
                      </c:pt>
                      <c:pt idx="25">
                        <c:v>RO</c:v>
                      </c:pt>
                      <c:pt idx="26">
                        <c:v>PL</c:v>
                      </c:pt>
                      <c:pt idx="27">
                        <c:v>IT</c:v>
                      </c:pt>
                      <c:pt idx="28">
                        <c:v>EL</c:v>
                      </c:pt>
                      <c:pt idx="29">
                        <c:v>CY</c:v>
                      </c:pt>
                    </c:strCache>
                  </c:strRef>
                </c:cat>
                <c:val>
                  <c:numRef>
                    <c:extLst xmlns:c15="http://schemas.microsoft.com/office/drawing/2012/chart">
                      <c:ext xmlns:c15="http://schemas.microsoft.com/office/drawing/2012/chart" uri="{02D57815-91ED-43cb-92C2-25804820EDAC}">
                        <c15:formulaRef>
                          <c15:sqref>mobile!$L$15:$L$44</c15:sqref>
                        </c15:formulaRef>
                      </c:ext>
                    </c:extLst>
                    <c:numCache>
                      <c:formatCode>0%</c:formatCode>
                      <c:ptCount val="30"/>
                      <c:pt idx="0">
                        <c:v>0.46081000000000005</c:v>
                      </c:pt>
                      <c:pt idx="1">
                        <c:v>0.39172299999999999</c:v>
                      </c:pt>
                      <c:pt idx="2">
                        <c:v>0.33307499999999995</c:v>
                      </c:pt>
                      <c:pt idx="3">
                        <c:v>0.21987999999999999</c:v>
                      </c:pt>
                      <c:pt idx="4">
                        <c:v>0.41941000000000001</c:v>
                      </c:pt>
                      <c:pt idx="5">
                        <c:v>0.305365</c:v>
                      </c:pt>
                      <c:pt idx="6">
                        <c:v>0.33186500000000002</c:v>
                      </c:pt>
                      <c:pt idx="7">
                        <c:v>0.326652</c:v>
                      </c:pt>
                      <c:pt idx="8">
                        <c:v>5.1687999999999998E-2</c:v>
                      </c:pt>
                      <c:pt idx="9">
                        <c:v>0.33353299999999997</c:v>
                      </c:pt>
                      <c:pt idx="10">
                        <c:v>0.17109300000000002</c:v>
                      </c:pt>
                      <c:pt idx="11">
                        <c:v>0.10370799999999999</c:v>
                      </c:pt>
                      <c:pt idx="12">
                        <c:v>0.27518899999999996</c:v>
                      </c:pt>
                      <c:pt idx="13">
                        <c:v>0.13967499999999999</c:v>
                      </c:pt>
                      <c:pt idx="14">
                        <c:v>0.112203</c:v>
                      </c:pt>
                      <c:pt idx="15">
                        <c:v>0.19439299999999998</c:v>
                      </c:pt>
                      <c:pt idx="16">
                        <c:v>0.12158099999999999</c:v>
                      </c:pt>
                      <c:pt idx="17">
                        <c:v>0.10005900000000001</c:v>
                      </c:pt>
                      <c:pt idx="18">
                        <c:v>5.9210000000000006E-2</c:v>
                      </c:pt>
                      <c:pt idx="19">
                        <c:v>9.3707999999999986E-2</c:v>
                      </c:pt>
                      <c:pt idx="20">
                        <c:v>6.3819000000000001E-2</c:v>
                      </c:pt>
                      <c:pt idx="21">
                        <c:v>0</c:v>
                      </c:pt>
                      <c:pt idx="22">
                        <c:v>4.9215999999999996E-2</c:v>
                      </c:pt>
                      <c:pt idx="23">
                        <c:v>1.8550000000000001E-2</c:v>
                      </c:pt>
                      <c:pt idx="24">
                        <c:v>4.4358000000000002E-2</c:v>
                      </c:pt>
                      <c:pt idx="25">
                        <c:v>3.2816999999999999E-2</c:v>
                      </c:pt>
                      <c:pt idx="26">
                        <c:v>4.4600000000000001E-2</c:v>
                      </c:pt>
                      <c:pt idx="27">
                        <c:v>7.4191999999999994E-2</c:v>
                      </c:pt>
                      <c:pt idx="28">
                        <c:v>6.9890999999999995E-2</c:v>
                      </c:pt>
                      <c:pt idx="29">
                        <c:v>4.7275999999999999E-2</c:v>
                      </c:pt>
                    </c:numCache>
                  </c:numRef>
                </c:val>
                <c:smooth val="0"/>
              </c15:ser>
            </c15:filteredLineSeries>
            <c15:filteredLineSeries>
              <c15:ser>
                <c:idx val="7"/>
                <c:order val="7"/>
                <c:tx>
                  <c:strRef>
                    <c:extLst xmlns:c15="http://schemas.microsoft.com/office/drawing/2012/chart">
                      <c:ext xmlns:c15="http://schemas.microsoft.com/office/drawing/2012/chart" uri="{02D57815-91ED-43cb-92C2-25804820EDAC}">
                        <c15:formulaRef>
                          <c15:sqref>mobile!$M$14</c15:sqref>
                        </c15:formulaRef>
                      </c:ext>
                    </c:extLst>
                    <c:strCache>
                      <c:ptCount val="1"/>
                      <c:pt idx="0">
                        <c:v>2013</c:v>
                      </c:pt>
                    </c:strCache>
                  </c:strRef>
                </c:tx>
                <c:spPr>
                  <a:ln w="28575" cap="rnd">
                    <a:solidFill>
                      <a:schemeClr val="accent2">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mobile!$E$15:$E$44</c15:sqref>
                        </c15:formulaRef>
                      </c:ext>
                    </c:extLst>
                    <c:strCache>
                      <c:ptCount val="30"/>
                      <c:pt idx="0">
                        <c:v>SE</c:v>
                      </c:pt>
                      <c:pt idx="1">
                        <c:v>FI</c:v>
                      </c:pt>
                      <c:pt idx="2">
                        <c:v>NO</c:v>
                      </c:pt>
                      <c:pt idx="3">
                        <c:v>ES</c:v>
                      </c:pt>
                      <c:pt idx="4">
                        <c:v>UK</c:v>
                      </c:pt>
                      <c:pt idx="5">
                        <c:v>AT</c:v>
                      </c:pt>
                      <c:pt idx="6">
                        <c:v>NL</c:v>
                      </c:pt>
                      <c:pt idx="7">
                        <c:v>LU</c:v>
                      </c:pt>
                      <c:pt idx="8">
                        <c:v>EE</c:v>
                      </c:pt>
                      <c:pt idx="9">
                        <c:v>DK</c:v>
                      </c:pt>
                      <c:pt idx="10">
                        <c:v>DE</c:v>
                      </c:pt>
                      <c:pt idx="11">
                        <c:v>MT</c:v>
                      </c:pt>
                      <c:pt idx="12">
                        <c:v>FR</c:v>
                      </c:pt>
                      <c:pt idx="13">
                        <c:v>BE</c:v>
                      </c:pt>
                      <c:pt idx="14">
                        <c:v>IE</c:v>
                      </c:pt>
                      <c:pt idx="15">
                        <c:v>EU28</c:v>
                      </c:pt>
                      <c:pt idx="16">
                        <c:v>SI</c:v>
                      </c:pt>
                      <c:pt idx="17">
                        <c:v>HR</c:v>
                      </c:pt>
                      <c:pt idx="18">
                        <c:v>HU</c:v>
                      </c:pt>
                      <c:pt idx="19">
                        <c:v>PT</c:v>
                      </c:pt>
                      <c:pt idx="20">
                        <c:v>SK</c:v>
                      </c:pt>
                      <c:pt idx="21">
                        <c:v>CZ</c:v>
                      </c:pt>
                      <c:pt idx="22">
                        <c:v>LT</c:v>
                      </c:pt>
                      <c:pt idx="23">
                        <c:v>BG</c:v>
                      </c:pt>
                      <c:pt idx="24">
                        <c:v>LV</c:v>
                      </c:pt>
                      <c:pt idx="25">
                        <c:v>RO</c:v>
                      </c:pt>
                      <c:pt idx="26">
                        <c:v>PL</c:v>
                      </c:pt>
                      <c:pt idx="27">
                        <c:v>IT</c:v>
                      </c:pt>
                      <c:pt idx="28">
                        <c:v>EL</c:v>
                      </c:pt>
                      <c:pt idx="29">
                        <c:v>CY</c:v>
                      </c:pt>
                    </c:strCache>
                  </c:strRef>
                </c:cat>
                <c:val>
                  <c:numRef>
                    <c:extLst xmlns:c15="http://schemas.microsoft.com/office/drawing/2012/chart">
                      <c:ext xmlns:c15="http://schemas.microsoft.com/office/drawing/2012/chart" uri="{02D57815-91ED-43cb-92C2-25804820EDAC}">
                        <c15:formulaRef>
                          <c15:sqref>mobile!$M$15:$M$44</c15:sqref>
                        </c15:formulaRef>
                      </c:ext>
                    </c:extLst>
                    <c:numCache>
                      <c:formatCode>0%</c:formatCode>
                      <c:ptCount val="30"/>
                      <c:pt idx="0">
                        <c:v>0.60319999999999996</c:v>
                      </c:pt>
                      <c:pt idx="1">
                        <c:v>0.49298499999999995</c:v>
                      </c:pt>
                      <c:pt idx="2">
                        <c:v>0.48849200000000004</c:v>
                      </c:pt>
                      <c:pt idx="3">
                        <c:v>0.38190399999999997</c:v>
                      </c:pt>
                      <c:pt idx="4">
                        <c:v>0.468806</c:v>
                      </c:pt>
                      <c:pt idx="5">
                        <c:v>0.43444099999999997</c:v>
                      </c:pt>
                      <c:pt idx="6">
                        <c:v>0.46364699999999998</c:v>
                      </c:pt>
                      <c:pt idx="7">
                        <c:v>0.42196899999999998</c:v>
                      </c:pt>
                      <c:pt idx="8">
                        <c:v>0.21613399999999999</c:v>
                      </c:pt>
                      <c:pt idx="9">
                        <c:v>0.41176000000000001</c:v>
                      </c:pt>
                      <c:pt idx="10">
                        <c:v>0.29834700000000003</c:v>
                      </c:pt>
                      <c:pt idx="11">
                        <c:v>0.237201</c:v>
                      </c:pt>
                      <c:pt idx="12">
                        <c:v>0.37412500000000004</c:v>
                      </c:pt>
                      <c:pt idx="13">
                        <c:v>0.28825899999999999</c:v>
                      </c:pt>
                      <c:pt idx="14">
                        <c:v>0.302398</c:v>
                      </c:pt>
                      <c:pt idx="15">
                        <c:v>0.28823199999999999</c:v>
                      </c:pt>
                      <c:pt idx="16">
                        <c:v>0.24412299999999998</c:v>
                      </c:pt>
                      <c:pt idx="17">
                        <c:v>0.23263999999999999</c:v>
                      </c:pt>
                      <c:pt idx="18">
                        <c:v>0.155386</c:v>
                      </c:pt>
                      <c:pt idx="19">
                        <c:v>0.111861</c:v>
                      </c:pt>
                      <c:pt idx="20">
                        <c:v>0.17479800000000001</c:v>
                      </c:pt>
                      <c:pt idx="21">
                        <c:v>0.136436</c:v>
                      </c:pt>
                      <c:pt idx="22">
                        <c:v>0.16889700000000002</c:v>
                      </c:pt>
                      <c:pt idx="23">
                        <c:v>8.9460999999999999E-2</c:v>
                      </c:pt>
                      <c:pt idx="24">
                        <c:v>0.16615100000000002</c:v>
                      </c:pt>
                      <c:pt idx="25">
                        <c:v>7.486799999999999E-2</c:v>
                      </c:pt>
                      <c:pt idx="26">
                        <c:v>0.13257099999999999</c:v>
                      </c:pt>
                      <c:pt idx="27">
                        <c:v>0.139404</c:v>
                      </c:pt>
                      <c:pt idx="28">
                        <c:v>9.4194999999999987E-2</c:v>
                      </c:pt>
                      <c:pt idx="29">
                        <c:v>6.8794000000000008E-2</c:v>
                      </c:pt>
                    </c:numCache>
                  </c:numRef>
                </c:val>
                <c:smooth val="0"/>
              </c15:ser>
            </c15:filteredLineSeries>
            <c15:filteredLineSeries>
              <c15:ser>
                <c:idx val="8"/>
                <c:order val="8"/>
                <c:tx>
                  <c:strRef>
                    <c:extLst xmlns:c15="http://schemas.microsoft.com/office/drawing/2012/chart">
                      <c:ext xmlns:c15="http://schemas.microsoft.com/office/drawing/2012/chart" uri="{02D57815-91ED-43cb-92C2-25804820EDAC}">
                        <c15:formulaRef>
                          <c15:sqref>mobile!$N$14</c15:sqref>
                        </c15:formulaRef>
                      </c:ext>
                    </c:extLst>
                    <c:strCache>
                      <c:ptCount val="1"/>
                      <c:pt idx="0">
                        <c:v>2014</c:v>
                      </c:pt>
                    </c:strCache>
                  </c:strRef>
                </c:tx>
                <c:spPr>
                  <a:ln w="28575" cap="rnd">
                    <a:solidFill>
                      <a:schemeClr val="accent3">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mobile!$E$15:$E$44</c15:sqref>
                        </c15:formulaRef>
                      </c:ext>
                    </c:extLst>
                    <c:strCache>
                      <c:ptCount val="30"/>
                      <c:pt idx="0">
                        <c:v>SE</c:v>
                      </c:pt>
                      <c:pt idx="1">
                        <c:v>FI</c:v>
                      </c:pt>
                      <c:pt idx="2">
                        <c:v>NO</c:v>
                      </c:pt>
                      <c:pt idx="3">
                        <c:v>ES</c:v>
                      </c:pt>
                      <c:pt idx="4">
                        <c:v>UK</c:v>
                      </c:pt>
                      <c:pt idx="5">
                        <c:v>AT</c:v>
                      </c:pt>
                      <c:pt idx="6">
                        <c:v>NL</c:v>
                      </c:pt>
                      <c:pt idx="7">
                        <c:v>LU</c:v>
                      </c:pt>
                      <c:pt idx="8">
                        <c:v>EE</c:v>
                      </c:pt>
                      <c:pt idx="9">
                        <c:v>DK</c:v>
                      </c:pt>
                      <c:pt idx="10">
                        <c:v>DE</c:v>
                      </c:pt>
                      <c:pt idx="11">
                        <c:v>MT</c:v>
                      </c:pt>
                      <c:pt idx="12">
                        <c:v>FR</c:v>
                      </c:pt>
                      <c:pt idx="13">
                        <c:v>BE</c:v>
                      </c:pt>
                      <c:pt idx="14">
                        <c:v>IE</c:v>
                      </c:pt>
                      <c:pt idx="15">
                        <c:v>EU28</c:v>
                      </c:pt>
                      <c:pt idx="16">
                        <c:v>SI</c:v>
                      </c:pt>
                      <c:pt idx="17">
                        <c:v>HR</c:v>
                      </c:pt>
                      <c:pt idx="18">
                        <c:v>HU</c:v>
                      </c:pt>
                      <c:pt idx="19">
                        <c:v>PT</c:v>
                      </c:pt>
                      <c:pt idx="20">
                        <c:v>SK</c:v>
                      </c:pt>
                      <c:pt idx="21">
                        <c:v>CZ</c:v>
                      </c:pt>
                      <c:pt idx="22">
                        <c:v>LT</c:v>
                      </c:pt>
                      <c:pt idx="23">
                        <c:v>BG</c:v>
                      </c:pt>
                      <c:pt idx="24">
                        <c:v>LV</c:v>
                      </c:pt>
                      <c:pt idx="25">
                        <c:v>RO</c:v>
                      </c:pt>
                      <c:pt idx="26">
                        <c:v>PL</c:v>
                      </c:pt>
                      <c:pt idx="27">
                        <c:v>IT</c:v>
                      </c:pt>
                      <c:pt idx="28">
                        <c:v>EL</c:v>
                      </c:pt>
                      <c:pt idx="29">
                        <c:v>CY</c:v>
                      </c:pt>
                    </c:strCache>
                  </c:strRef>
                </c:cat>
                <c:val>
                  <c:numRef>
                    <c:extLst xmlns:c15="http://schemas.microsoft.com/office/drawing/2012/chart">
                      <c:ext xmlns:c15="http://schemas.microsoft.com/office/drawing/2012/chart" uri="{02D57815-91ED-43cb-92C2-25804820EDAC}">
                        <c15:formulaRef>
                          <c15:sqref>mobile!$N$15:$N$44</c15:sqref>
                        </c15:formulaRef>
                      </c:ext>
                    </c:extLst>
                    <c:numCache>
                      <c:formatCode>0%</c:formatCode>
                      <c:ptCount val="30"/>
                      <c:pt idx="0">
                        <c:v>0.64583000000000002</c:v>
                      </c:pt>
                      <c:pt idx="1">
                        <c:v>0.56279000000000001</c:v>
                      </c:pt>
                      <c:pt idx="2">
                        <c:v>0.597916</c:v>
                      </c:pt>
                      <c:pt idx="3">
                        <c:v>0.52936899999999998</c:v>
                      </c:pt>
                      <c:pt idx="4">
                        <c:v>0.52576999999999996</c:v>
                      </c:pt>
                      <c:pt idx="5">
                        <c:v>0.492815</c:v>
                      </c:pt>
                      <c:pt idx="6">
                        <c:v>0.52070000000000005</c:v>
                      </c:pt>
                      <c:pt idx="7">
                        <c:v>0.467082</c:v>
                      </c:pt>
                      <c:pt idx="8">
                        <c:v>0.418688</c:v>
                      </c:pt>
                      <c:pt idx="9">
                        <c:v>0.51174200000000003</c:v>
                      </c:pt>
                      <c:pt idx="10">
                        <c:v>0.40845399999999998</c:v>
                      </c:pt>
                      <c:pt idx="11">
                        <c:v>0.339366</c:v>
                      </c:pt>
                      <c:pt idx="12">
                        <c:v>0.43690899999999999</c:v>
                      </c:pt>
                      <c:pt idx="13">
                        <c:v>0.36017299999999997</c:v>
                      </c:pt>
                      <c:pt idx="14">
                        <c:v>0.40006599999999998</c:v>
                      </c:pt>
                      <c:pt idx="15">
                        <c:v>0.37077500000000002</c:v>
                      </c:pt>
                      <c:pt idx="16">
                        <c:v>0.27428200000000003</c:v>
                      </c:pt>
                      <c:pt idx="17">
                        <c:v>0.28384599999999999</c:v>
                      </c:pt>
                      <c:pt idx="18">
                        <c:v>0.25520900000000002</c:v>
                      </c:pt>
                      <c:pt idx="19">
                        <c:v>0.22389500000000001</c:v>
                      </c:pt>
                      <c:pt idx="20">
                        <c:v>0.250942</c:v>
                      </c:pt>
                      <c:pt idx="21">
                        <c:v>0.21434</c:v>
                      </c:pt>
                      <c:pt idx="22">
                        <c:v>0.20430099999999998</c:v>
                      </c:pt>
                      <c:pt idx="23">
                        <c:v>0.17664200000000002</c:v>
                      </c:pt>
                      <c:pt idx="24">
                        <c:v>0.21503599999999998</c:v>
                      </c:pt>
                      <c:pt idx="25">
                        <c:v>0.155281</c:v>
                      </c:pt>
                      <c:pt idx="26">
                        <c:v>0.198517</c:v>
                      </c:pt>
                      <c:pt idx="27">
                        <c:v>0.19628199999999998</c:v>
                      </c:pt>
                      <c:pt idx="28">
                        <c:v>0.18130400000000002</c:v>
                      </c:pt>
                      <c:pt idx="29">
                        <c:v>0.12867400000000001</c:v>
                      </c:pt>
                    </c:numCache>
                  </c:numRef>
                </c:val>
                <c:smooth val="0"/>
              </c15:ser>
            </c15:filteredLineSeries>
          </c:ext>
        </c:extLst>
      </c:lineChart>
      <c:scatterChart>
        <c:scatterStyle val="lineMarker"/>
        <c:ser>
          <c:idx val="9"/>
          <c:order val="1"/>
          <c:tx>
            <c:strRef>
              <c:f>mobile!$O$14</c:f>
              <c:strCache>
                <c:ptCount val="1"/>
                <c:pt idx="0">
                  <c:v>2015</c:v>
                </c:pt>
              </c:strCache>
            </c:strRef>
          </c:tx>
          <c:spPr>
            <a:ln w="25400" cap="rnd">
              <a:noFill/>
              <a:round/>
            </a:ln>
            <a:effectLst/>
          </c:spPr>
          <c:marker>
            <c:symbol val="dash"/>
            <c:size val="5"/>
            <c:spPr>
              <a:solidFill>
                <a:srgbClr val="C00000"/>
              </a:solidFill>
              <a:ln w="9525">
                <a:noFill/>
              </a:ln>
              <a:effectLst/>
            </c:spPr>
          </c:marker>
          <c:xVal>
            <c:strRef>
              <c:f>mobile!$E$15:$E$44</c:f>
              <c:strCache>
                <c:ptCount val="30"/>
                <c:pt idx="0">
                  <c:v>SE</c:v>
                </c:pt>
                <c:pt idx="1">
                  <c:v>FI</c:v>
                </c:pt>
                <c:pt idx="2">
                  <c:v>NO</c:v>
                </c:pt>
                <c:pt idx="3">
                  <c:v>ES</c:v>
                </c:pt>
                <c:pt idx="4">
                  <c:v>UK</c:v>
                </c:pt>
                <c:pt idx="5">
                  <c:v>AT</c:v>
                </c:pt>
                <c:pt idx="6">
                  <c:v>NL</c:v>
                </c:pt>
                <c:pt idx="7">
                  <c:v>LU</c:v>
                </c:pt>
                <c:pt idx="8">
                  <c:v>EE</c:v>
                </c:pt>
                <c:pt idx="9">
                  <c:v>DK</c:v>
                </c:pt>
                <c:pt idx="10">
                  <c:v>DE</c:v>
                </c:pt>
                <c:pt idx="11">
                  <c:v>MT</c:v>
                </c:pt>
                <c:pt idx="12">
                  <c:v>FR</c:v>
                </c:pt>
                <c:pt idx="13">
                  <c:v>BE</c:v>
                </c:pt>
                <c:pt idx="14">
                  <c:v>IE</c:v>
                </c:pt>
                <c:pt idx="15">
                  <c:v>EU28</c:v>
                </c:pt>
                <c:pt idx="16">
                  <c:v>SI</c:v>
                </c:pt>
                <c:pt idx="17">
                  <c:v>HR</c:v>
                </c:pt>
                <c:pt idx="18">
                  <c:v>HU</c:v>
                </c:pt>
                <c:pt idx="19">
                  <c:v>PT</c:v>
                </c:pt>
                <c:pt idx="20">
                  <c:v>SK</c:v>
                </c:pt>
                <c:pt idx="21">
                  <c:v>CZ</c:v>
                </c:pt>
                <c:pt idx="22">
                  <c:v>LT</c:v>
                </c:pt>
                <c:pt idx="23">
                  <c:v>BG</c:v>
                </c:pt>
                <c:pt idx="24">
                  <c:v>LV</c:v>
                </c:pt>
                <c:pt idx="25">
                  <c:v>RO</c:v>
                </c:pt>
                <c:pt idx="26">
                  <c:v>PL</c:v>
                </c:pt>
                <c:pt idx="27">
                  <c:v>IT</c:v>
                </c:pt>
                <c:pt idx="28">
                  <c:v>EL</c:v>
                </c:pt>
                <c:pt idx="29">
                  <c:v>CY</c:v>
                </c:pt>
              </c:strCache>
            </c:strRef>
          </c:xVal>
          <c:yVal>
            <c:numRef>
              <c:f>mobile!$O$15:$O$44</c:f>
              <c:numCache>
                <c:formatCode>0%</c:formatCode>
                <c:ptCount val="30"/>
                <c:pt idx="0">
                  <c:v>0.66794500000000023</c:v>
                </c:pt>
                <c:pt idx="1">
                  <c:v>0.65774600000000016</c:v>
                </c:pt>
                <c:pt idx="2">
                  <c:v>0.64930699999999997</c:v>
                </c:pt>
                <c:pt idx="3">
                  <c:v>0.60333399999999981</c:v>
                </c:pt>
                <c:pt idx="4">
                  <c:v>0.57872400000000013</c:v>
                </c:pt>
                <c:pt idx="5">
                  <c:v>0.57041900000000001</c:v>
                </c:pt>
                <c:pt idx="6">
                  <c:v>0.56949499999999997</c:v>
                </c:pt>
                <c:pt idx="7">
                  <c:v>0.56349300000000002</c:v>
                </c:pt>
                <c:pt idx="8">
                  <c:v>0.50287999999999999</c:v>
                </c:pt>
                <c:pt idx="9">
                  <c:v>0.49657900000000016</c:v>
                </c:pt>
                <c:pt idx="10">
                  <c:v>0.47631400000000007</c:v>
                </c:pt>
                <c:pt idx="11">
                  <c:v>0.47121900000000005</c:v>
                </c:pt>
                <c:pt idx="12">
                  <c:v>0.45954400000000001</c:v>
                </c:pt>
                <c:pt idx="13">
                  <c:v>0.45305500000000004</c:v>
                </c:pt>
                <c:pt idx="14">
                  <c:v>0.43485500000000016</c:v>
                </c:pt>
                <c:pt idx="15">
                  <c:v>0.42830400000000007</c:v>
                </c:pt>
                <c:pt idx="16">
                  <c:v>0.42451000000000005</c:v>
                </c:pt>
                <c:pt idx="17">
                  <c:v>0.42272300000000002</c:v>
                </c:pt>
                <c:pt idx="18">
                  <c:v>0.34620200000000001</c:v>
                </c:pt>
                <c:pt idx="19">
                  <c:v>0.32582700000000014</c:v>
                </c:pt>
                <c:pt idx="20">
                  <c:v>0.29823099999999997</c:v>
                </c:pt>
                <c:pt idx="21">
                  <c:v>0.29046000000000005</c:v>
                </c:pt>
                <c:pt idx="22">
                  <c:v>0.28561600000000004</c:v>
                </c:pt>
                <c:pt idx="23">
                  <c:v>0.27340500000000001</c:v>
                </c:pt>
                <c:pt idx="24">
                  <c:v>0.25416700000000003</c:v>
                </c:pt>
                <c:pt idx="25">
                  <c:v>0.25089700000000004</c:v>
                </c:pt>
                <c:pt idx="26">
                  <c:v>0.24915999999999999</c:v>
                </c:pt>
                <c:pt idx="27">
                  <c:v>0.23265899999999998</c:v>
                </c:pt>
                <c:pt idx="28">
                  <c:v>0.22807200000000002</c:v>
                </c:pt>
                <c:pt idx="29">
                  <c:v>0.22395399999999999</c:v>
                </c:pt>
              </c:numCache>
            </c:numRef>
          </c:yVal>
        </c:ser>
        <c:dLbls/>
        <c:axId val="166638336"/>
        <c:axId val="166639872"/>
      </c:scatterChart>
      <c:catAx>
        <c:axId val="16663833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l-GR"/>
          </a:p>
        </c:txPr>
        <c:crossAx val="166639872"/>
        <c:crosses val="autoZero"/>
        <c:auto val="1"/>
        <c:lblAlgn val="ctr"/>
        <c:lblOffset val="100"/>
      </c:catAx>
      <c:valAx>
        <c:axId val="166639872"/>
        <c:scaling>
          <c:orientation val="minMax"/>
        </c:scaling>
        <c:axPos val="l"/>
        <c:majorGridlines>
          <c:spPr>
            <a:ln w="9525" cap="flat" cmpd="sng" algn="ctr">
              <a:solidFill>
                <a:schemeClr val="tx1">
                  <a:lumMod val="15000"/>
                  <a:lumOff val="85000"/>
                </a:schemeClr>
              </a:solidFill>
              <a:round/>
            </a:ln>
            <a:effectLst/>
          </c:spPr>
        </c:majorGridlines>
        <c:title>
          <c:tx>
            <c:rich>
              <a:bodyPr rot="-5400000" vert="horz"/>
              <a:lstStyle/>
              <a:p>
                <a:pPr>
                  <a:defRPr b="0"/>
                </a:pPr>
                <a:r>
                  <a:rPr lang="en-GB" b="0"/>
                  <a:t>% of individuals</a:t>
                </a:r>
              </a:p>
            </c:rich>
          </c:tx>
          <c:spPr>
            <a:noFill/>
            <a:ln>
              <a:noFill/>
            </a:ln>
            <a:effectLst/>
          </c:spPr>
        </c:title>
        <c:numFmt formatCode="0%" sourceLinked="1"/>
        <c:majorTickMark val="none"/>
        <c:tickLblPos val="nextTo"/>
        <c:spPr>
          <a:noFill/>
          <a:ln>
            <a:noFill/>
          </a:ln>
          <a:effectLst/>
        </c:spPr>
        <c:txPr>
          <a:bodyPr rot="-60000000" vert="horz"/>
          <a:lstStyle/>
          <a:p>
            <a:pPr>
              <a:defRPr/>
            </a:pPr>
            <a:endParaRPr lang="el-GR"/>
          </a:p>
        </c:txPr>
        <c:crossAx val="166638336"/>
        <c:crosses val="autoZero"/>
        <c:crossBetween val="between"/>
      </c:valAx>
      <c:spPr>
        <a:noFill/>
        <a:ln>
          <a:noFill/>
        </a:ln>
        <a:effectLst/>
      </c:spPr>
    </c:plotArea>
    <c:legend>
      <c:legendPos val="b"/>
      <c:spPr>
        <a:noFill/>
        <a:ln>
          <a:noFill/>
        </a:ln>
        <a:effectLst/>
      </c:spPr>
      <c:txPr>
        <a:bodyPr rot="0" vert="horz"/>
        <a:lstStyle/>
        <a:p>
          <a:pPr>
            <a:defRPr/>
          </a:pPr>
          <a:endParaRPr lang="el-GR"/>
        </a:p>
      </c:txPr>
    </c:legend>
    <c:plotVisOnly val="1"/>
    <c:dispBlanksAs val="gap"/>
  </c:chart>
  <c:spPr>
    <a:noFill/>
    <a:ln w="9525" cap="flat" cmpd="sng" algn="ctr">
      <a:solidFill>
        <a:schemeClr val="tx1">
          <a:lumMod val="15000"/>
          <a:lumOff val="85000"/>
        </a:schemeClr>
      </a:solidFill>
      <a:round/>
    </a:ln>
    <a:effectLst/>
  </c:spPr>
  <c:txPr>
    <a:bodyPr/>
    <a:lstStyle/>
    <a:p>
      <a:pPr>
        <a:defRPr sz="1000"/>
      </a:pPr>
      <a:endParaRPr lang="el-GR"/>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14650"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206" tIns="45103" rIns="90206" bIns="45103" numCol="1" anchor="t" anchorCtr="0" compatLnSpc="1">
            <a:prstTxWarp prst="textNoShape">
              <a:avLst/>
            </a:prstTxWarp>
          </a:bodyPr>
          <a:lstStyle>
            <a:lvl1pPr eaLnBrk="1" hangingPunct="1">
              <a:defRPr>
                <a:solidFill>
                  <a:schemeClr val="tx1"/>
                </a:solidFill>
                <a:latin typeface="Arial" charset="0"/>
              </a:defRPr>
            </a:lvl1pPr>
          </a:lstStyle>
          <a:p>
            <a:endParaRPr lang="en-GB"/>
          </a:p>
        </p:txBody>
      </p:sp>
      <p:sp>
        <p:nvSpPr>
          <p:cNvPr id="37891" name="Rectangle 3"/>
          <p:cNvSpPr>
            <a:spLocks noGrp="1" noChangeArrowheads="1"/>
          </p:cNvSpPr>
          <p:nvPr>
            <p:ph type="dt" sz="quarter" idx="1"/>
          </p:nvPr>
        </p:nvSpPr>
        <p:spPr bwMode="auto">
          <a:xfrm>
            <a:off x="3808413" y="0"/>
            <a:ext cx="2914650"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206" tIns="45103" rIns="90206" bIns="45103" numCol="1" anchor="t" anchorCtr="0" compatLnSpc="1">
            <a:prstTxWarp prst="textNoShape">
              <a:avLst/>
            </a:prstTxWarp>
          </a:bodyPr>
          <a:lstStyle>
            <a:lvl1pPr algn="r" eaLnBrk="1" hangingPunct="1">
              <a:defRPr>
                <a:solidFill>
                  <a:schemeClr val="tx1"/>
                </a:solidFill>
                <a:latin typeface="Arial" charset="0"/>
              </a:defRPr>
            </a:lvl1pPr>
          </a:lstStyle>
          <a:p>
            <a:endParaRPr lang="en-GB"/>
          </a:p>
        </p:txBody>
      </p:sp>
      <p:sp>
        <p:nvSpPr>
          <p:cNvPr id="37892" name="Rectangle 4"/>
          <p:cNvSpPr>
            <a:spLocks noGrp="1" noChangeArrowheads="1"/>
          </p:cNvSpPr>
          <p:nvPr>
            <p:ph type="ftr" sz="quarter" idx="2"/>
          </p:nvPr>
        </p:nvSpPr>
        <p:spPr bwMode="auto">
          <a:xfrm>
            <a:off x="0" y="9283700"/>
            <a:ext cx="2914650"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206" tIns="45103" rIns="90206" bIns="45103" numCol="1" anchor="b" anchorCtr="0" compatLnSpc="1">
            <a:prstTxWarp prst="textNoShape">
              <a:avLst/>
            </a:prstTxWarp>
          </a:bodyPr>
          <a:lstStyle>
            <a:lvl1pPr eaLnBrk="1" hangingPunct="1">
              <a:defRPr>
                <a:solidFill>
                  <a:schemeClr val="tx1"/>
                </a:solidFill>
                <a:latin typeface="Arial" charset="0"/>
              </a:defRPr>
            </a:lvl1pPr>
          </a:lstStyle>
          <a:p>
            <a:endParaRPr lang="en-GB"/>
          </a:p>
        </p:txBody>
      </p:sp>
      <p:sp>
        <p:nvSpPr>
          <p:cNvPr id="37893" name="Rectangle 5"/>
          <p:cNvSpPr>
            <a:spLocks noGrp="1" noChangeArrowheads="1"/>
          </p:cNvSpPr>
          <p:nvPr>
            <p:ph type="sldNum" sz="quarter" idx="3"/>
          </p:nvPr>
        </p:nvSpPr>
        <p:spPr bwMode="auto">
          <a:xfrm>
            <a:off x="3808413" y="9283700"/>
            <a:ext cx="2914650"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206" tIns="45103" rIns="90206" bIns="45103" numCol="1" anchor="b" anchorCtr="0" compatLnSpc="1">
            <a:prstTxWarp prst="textNoShape">
              <a:avLst/>
            </a:prstTxWarp>
          </a:bodyPr>
          <a:lstStyle>
            <a:lvl1pPr algn="r" eaLnBrk="1" hangingPunct="1">
              <a:defRPr>
                <a:solidFill>
                  <a:schemeClr val="tx1"/>
                </a:solidFill>
                <a:latin typeface="Arial" charset="0"/>
              </a:defRPr>
            </a:lvl1pPr>
          </a:lstStyle>
          <a:p>
            <a:fld id="{ABDE982A-29A4-0042-8B7A-6B4E170EBB7F}" type="slidenum">
              <a:rPr lang="en-GB"/>
              <a:pPr/>
              <a:t>‹#›</a:t>
            </a:fld>
            <a:endParaRPr lang="en-GB"/>
          </a:p>
        </p:txBody>
      </p:sp>
    </p:spTree>
    <p:extLst>
      <p:ext uri="{BB962C8B-B14F-4D97-AF65-F5344CB8AC3E}">
        <p14:creationId xmlns:p14="http://schemas.microsoft.com/office/powerpoint/2010/main" xmlns="" val="372991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14650"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206" tIns="45103" rIns="90206" bIns="45103" numCol="1" anchor="t" anchorCtr="0" compatLnSpc="1">
            <a:prstTxWarp prst="textNoShape">
              <a:avLst/>
            </a:prstTxWarp>
          </a:bodyPr>
          <a:lstStyle>
            <a:lvl1pPr eaLnBrk="1" hangingPunct="1">
              <a:defRPr>
                <a:solidFill>
                  <a:schemeClr val="tx1"/>
                </a:solidFill>
                <a:latin typeface="Arial" charset="0"/>
              </a:defRPr>
            </a:lvl1pPr>
          </a:lstStyle>
          <a:p>
            <a:endParaRPr lang="en-GB"/>
          </a:p>
        </p:txBody>
      </p:sp>
      <p:sp>
        <p:nvSpPr>
          <p:cNvPr id="36867" name="Rectangle 3"/>
          <p:cNvSpPr>
            <a:spLocks noGrp="1" noChangeArrowheads="1"/>
          </p:cNvSpPr>
          <p:nvPr>
            <p:ph type="dt" idx="1"/>
          </p:nvPr>
        </p:nvSpPr>
        <p:spPr bwMode="auto">
          <a:xfrm>
            <a:off x="3808413" y="0"/>
            <a:ext cx="2914650"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206" tIns="45103" rIns="90206" bIns="45103" numCol="1" anchor="t" anchorCtr="0" compatLnSpc="1">
            <a:prstTxWarp prst="textNoShape">
              <a:avLst/>
            </a:prstTxWarp>
          </a:bodyPr>
          <a:lstStyle>
            <a:lvl1pPr algn="r" eaLnBrk="1" hangingPunct="1">
              <a:defRPr>
                <a:solidFill>
                  <a:schemeClr val="tx1"/>
                </a:solidFill>
                <a:latin typeface="Arial" charset="0"/>
              </a:defRPr>
            </a:lvl1pPr>
          </a:lstStyle>
          <a:p>
            <a:endParaRPr lang="en-GB"/>
          </a:p>
        </p:txBody>
      </p:sp>
      <p:sp>
        <p:nvSpPr>
          <p:cNvPr id="39940" name="Rectangle 4"/>
          <p:cNvSpPr>
            <a:spLocks noGrp="1" noRot="1" noChangeAspect="1" noChangeArrowheads="1" noTextEdit="1"/>
          </p:cNvSpPr>
          <p:nvPr>
            <p:ph type="sldImg" idx="2"/>
          </p:nvPr>
        </p:nvSpPr>
        <p:spPr bwMode="auto">
          <a:xfrm>
            <a:off x="919163" y="733425"/>
            <a:ext cx="4887912" cy="3665538"/>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ma14:placeholderFlag xmlns="" xmlns:ma14="http://schemas.microsoft.com/office/mac/drawingml/2011/main" val="1"/>
            </a:ext>
          </a:extLst>
        </p:spPr>
      </p:sp>
      <p:sp>
        <p:nvSpPr>
          <p:cNvPr id="36869" name="Rectangle 5"/>
          <p:cNvSpPr>
            <a:spLocks noGrp="1" noChangeArrowheads="1"/>
          </p:cNvSpPr>
          <p:nvPr>
            <p:ph type="body" sz="quarter" idx="3"/>
          </p:nvPr>
        </p:nvSpPr>
        <p:spPr bwMode="auto">
          <a:xfrm>
            <a:off x="671513" y="4641850"/>
            <a:ext cx="5381625" cy="4398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206" tIns="45103" rIns="90206" bIns="45103"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6870" name="Rectangle 6"/>
          <p:cNvSpPr>
            <a:spLocks noGrp="1" noChangeArrowheads="1"/>
          </p:cNvSpPr>
          <p:nvPr>
            <p:ph type="ftr" sz="quarter" idx="4"/>
          </p:nvPr>
        </p:nvSpPr>
        <p:spPr bwMode="auto">
          <a:xfrm>
            <a:off x="0" y="9283700"/>
            <a:ext cx="2914650"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206" tIns="45103" rIns="90206" bIns="45103" numCol="1" anchor="b" anchorCtr="0" compatLnSpc="1">
            <a:prstTxWarp prst="textNoShape">
              <a:avLst/>
            </a:prstTxWarp>
          </a:bodyPr>
          <a:lstStyle>
            <a:lvl1pPr eaLnBrk="1" hangingPunct="1">
              <a:defRPr>
                <a:solidFill>
                  <a:schemeClr val="tx1"/>
                </a:solidFill>
                <a:latin typeface="Arial" charset="0"/>
              </a:defRPr>
            </a:lvl1pPr>
          </a:lstStyle>
          <a:p>
            <a:endParaRPr lang="en-GB"/>
          </a:p>
        </p:txBody>
      </p:sp>
      <p:sp>
        <p:nvSpPr>
          <p:cNvPr id="36871" name="Rectangle 7"/>
          <p:cNvSpPr>
            <a:spLocks noGrp="1" noChangeArrowheads="1"/>
          </p:cNvSpPr>
          <p:nvPr>
            <p:ph type="sldNum" sz="quarter" idx="5"/>
          </p:nvPr>
        </p:nvSpPr>
        <p:spPr bwMode="auto">
          <a:xfrm>
            <a:off x="3808413" y="9283700"/>
            <a:ext cx="2914650"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206" tIns="45103" rIns="90206" bIns="45103" numCol="1" anchor="b" anchorCtr="0" compatLnSpc="1">
            <a:prstTxWarp prst="textNoShape">
              <a:avLst/>
            </a:prstTxWarp>
          </a:bodyPr>
          <a:lstStyle>
            <a:lvl1pPr algn="r" eaLnBrk="1" hangingPunct="1">
              <a:defRPr>
                <a:solidFill>
                  <a:schemeClr val="tx1"/>
                </a:solidFill>
                <a:latin typeface="Arial" charset="0"/>
              </a:defRPr>
            </a:lvl1pPr>
          </a:lstStyle>
          <a:p>
            <a:fld id="{EF5ADE2A-904A-F24A-A793-7DE85B4235B3}" type="slidenum">
              <a:rPr lang="en-GB"/>
              <a:pPr/>
              <a:t>‹#›</a:t>
            </a:fld>
            <a:endParaRPr lang="en-GB"/>
          </a:p>
        </p:txBody>
      </p:sp>
    </p:spTree>
    <p:extLst>
      <p:ext uri="{BB962C8B-B14F-4D97-AF65-F5344CB8AC3E}">
        <p14:creationId xmlns:p14="http://schemas.microsoft.com/office/powerpoint/2010/main" xmlns="" val="3373874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solidFill>
              <a:srgbClr val="0F5494"/>
            </a:solidFill>
            <a:miter lim="800000"/>
            <a:headEnd/>
            <a:tailEnd/>
          </a:ln>
          <a:effectLst>
            <a:outerShdw blurRad="63500" dist="23000" dir="5400000" rotWithShape="0">
              <a:srgbClr val="000000">
                <a:alpha val="34998"/>
              </a:srgbClr>
            </a:outerShdw>
          </a:effectLst>
        </p:spPr>
        <p:txBody>
          <a:bodyPr anchor="ctr"/>
          <a:lstStyle/>
          <a:p>
            <a:pPr algn="ctr" defTabSz="457200" eaLnBrk="1" hangingPunct="1"/>
            <a:endParaRPr lang="en-US" sz="1800">
              <a:solidFill>
                <a:srgbClr val="FFFFFF"/>
              </a:solidFill>
            </a:endParaRPr>
          </a:p>
        </p:txBody>
      </p:sp>
      <p:pic>
        <p:nvPicPr>
          <p:cNvPr id="5" name="Picture 6" descr="LOGO CE-EN-quadri.eps"/>
          <p:cNvPicPr>
            <a:picLocks noChangeAspect="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a:spLocks noChangeArrowheads="1"/>
          </p:cNvSpPr>
          <p:nvPr userDrawn="1"/>
        </p:nvSpPr>
        <p:spPr bwMode="auto">
          <a:xfrm>
            <a:off x="4267200" y="6659563"/>
            <a:ext cx="611188" cy="215900"/>
          </a:xfrm>
          <a:prstGeom prst="rect">
            <a:avLst/>
          </a:prstGeom>
          <a:solidFill>
            <a:srgbClr val="133176"/>
          </a:solidFill>
          <a:ln w="9525">
            <a:solidFill>
              <a:srgbClr val="133176"/>
            </a:solidFill>
            <a:miter lim="800000"/>
            <a:headEnd/>
            <a:tailEnd/>
          </a:ln>
          <a:effectLst>
            <a:outerShdw blurRad="40000" dist="23000" dir="5400000" rotWithShape="0">
              <a:srgbClr val="000000">
                <a:alpha val="34999"/>
              </a:srgbClr>
            </a:outerShdw>
          </a:effectLst>
        </p:spPr>
        <p:txBody>
          <a:bodyPr anchor="ctr"/>
          <a:lstStyle/>
          <a:p>
            <a:pPr algn="ctr" defTabSz="457200" eaLnBrk="1" hangingPunct="1"/>
            <a:endParaRPr lang="en-US" sz="1800">
              <a:solidFill>
                <a:srgbClr val="FFFFFF"/>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7" name="Rectangle 6"/>
          <p:cNvSpPr>
            <a:spLocks noGrp="1" noChangeArrowheads="1"/>
          </p:cNvSpPr>
          <p:nvPr>
            <p:ph type="dt" sz="half" idx="10"/>
          </p:nvPr>
        </p:nvSpPr>
        <p:spPr/>
        <p:txBody>
          <a:bodyPr/>
          <a:lstStyle>
            <a:lvl1pPr>
              <a:defRPr sz="1200" b="1">
                <a:solidFill>
                  <a:schemeClr val="bg1"/>
                </a:solidFill>
                <a:latin typeface="Verdana" charset="0"/>
              </a:defRPr>
            </a:lvl1pPr>
          </a:lstStyle>
          <a:p>
            <a:endParaRPr lang="en-GB"/>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r>
              <a:rPr lang="en-GB" altLang="en-US"/>
              <a:t>Digital Agenda Scoreboard 2014</a:t>
            </a:r>
          </a:p>
        </p:txBody>
      </p:sp>
      <p:sp>
        <p:nvSpPr>
          <p:cNvPr id="9" name="Rectangle 8"/>
          <p:cNvSpPr>
            <a:spLocks noGrp="1" noChangeArrowheads="1"/>
          </p:cNvSpPr>
          <p:nvPr>
            <p:ph type="sldNum" sz="quarter" idx="12"/>
          </p:nvPr>
        </p:nvSpPr>
        <p:spPr/>
        <p:txBody>
          <a:bodyPr/>
          <a:lstStyle>
            <a:lvl1pPr>
              <a:defRPr>
                <a:solidFill>
                  <a:schemeClr val="bg1"/>
                </a:solidFill>
                <a:latin typeface="Verdana" charset="0"/>
              </a:defRPr>
            </a:lvl1pPr>
          </a:lstStyle>
          <a:p>
            <a:fld id="{6AA4897A-00FF-BF46-AB10-7E026E4DCC85}" type="slidenum">
              <a:rPr lang="en-GB"/>
              <a:pPr/>
              <a:t>‹#›</a:t>
            </a:fld>
            <a:endParaRPr lang="en-GB"/>
          </a:p>
        </p:txBody>
      </p:sp>
    </p:spTree>
    <p:extLst>
      <p:ext uri="{BB962C8B-B14F-4D97-AF65-F5344CB8AC3E}">
        <p14:creationId xmlns:p14="http://schemas.microsoft.com/office/powerpoint/2010/main" xmlns="" val="4522355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Digital Agenda Scoreboard 2014</a:t>
            </a:r>
          </a:p>
        </p:txBody>
      </p:sp>
      <p:sp>
        <p:nvSpPr>
          <p:cNvPr id="6" name="Rectangle 6"/>
          <p:cNvSpPr>
            <a:spLocks noGrp="1" noChangeArrowheads="1"/>
          </p:cNvSpPr>
          <p:nvPr>
            <p:ph type="sldNum" sz="quarter" idx="12"/>
          </p:nvPr>
        </p:nvSpPr>
        <p:spPr>
          <a:ln/>
        </p:spPr>
        <p:txBody>
          <a:bodyPr/>
          <a:lstStyle>
            <a:lvl1pPr>
              <a:defRPr/>
            </a:lvl1pPr>
          </a:lstStyle>
          <a:p>
            <a:fld id="{13F354BE-A594-434A-81A7-FD08BF5C120D}" type="slidenum">
              <a:rPr lang="en-GB"/>
              <a:pPr/>
              <a:t>‹#›</a:t>
            </a:fld>
            <a:endParaRPr lang="en-GB"/>
          </a:p>
        </p:txBody>
      </p:sp>
    </p:spTree>
    <p:extLst>
      <p:ext uri="{BB962C8B-B14F-4D97-AF65-F5344CB8AC3E}">
        <p14:creationId xmlns:p14="http://schemas.microsoft.com/office/powerpoint/2010/main" xmlns="" val="31268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Digital Agenda Scoreboard 2014</a:t>
            </a:r>
          </a:p>
        </p:txBody>
      </p:sp>
      <p:sp>
        <p:nvSpPr>
          <p:cNvPr id="6" name="Rectangle 6"/>
          <p:cNvSpPr>
            <a:spLocks noGrp="1" noChangeArrowheads="1"/>
          </p:cNvSpPr>
          <p:nvPr>
            <p:ph type="sldNum" sz="quarter" idx="12"/>
          </p:nvPr>
        </p:nvSpPr>
        <p:spPr>
          <a:ln/>
        </p:spPr>
        <p:txBody>
          <a:bodyPr/>
          <a:lstStyle>
            <a:lvl1pPr>
              <a:defRPr/>
            </a:lvl1pPr>
          </a:lstStyle>
          <a:p>
            <a:fld id="{A1896017-5F53-4F4E-8A70-467EF018A271}" type="slidenum">
              <a:rPr lang="en-GB"/>
              <a:pPr/>
              <a:t>‹#›</a:t>
            </a:fld>
            <a:endParaRPr lang="en-GB"/>
          </a:p>
        </p:txBody>
      </p:sp>
    </p:spTree>
    <p:extLst>
      <p:ext uri="{BB962C8B-B14F-4D97-AF65-F5344CB8AC3E}">
        <p14:creationId xmlns:p14="http://schemas.microsoft.com/office/powerpoint/2010/main" xmlns="" val="2928960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untry chart and targe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a:t>
            </a:fld>
            <a:endParaRPr lang="en-GB">
              <a:solidFill>
                <a:prstClr val="black">
                  <a:tint val="75000"/>
                </a:prstClr>
              </a:solidFill>
            </a:endParaRPr>
          </a:p>
        </p:txBody>
      </p:sp>
      <p:cxnSp>
        <p:nvCxnSpPr>
          <p:cNvPr id="7" name="Straight Connector 6"/>
          <p:cNvCxnSpPr/>
          <p:nvPr userDrawn="1"/>
        </p:nvCxnSpPr>
        <p:spPr>
          <a:xfrm flipH="1">
            <a:off x="4534635" y="1340768"/>
            <a:ext cx="17268" cy="22322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hasCustomPrompt="1"/>
          </p:nvPr>
        </p:nvSpPr>
        <p:spPr>
          <a:xfrm>
            <a:off x="107503" y="126876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645024"/>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xmlns="" val="5117023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7"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mtClean="0"/>
              <a:t>Europe's Digital Progress Report 2016 – Use of Internet</a:t>
            </a:r>
            <a:endParaRPr lang="en-GB" dirty="0"/>
          </a:p>
        </p:txBody>
      </p:sp>
      <p:sp>
        <p:nvSpPr>
          <p:cNvPr id="8"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649065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8"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1775460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latin typeface="Arial Narrow" panose="020B060602020203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8"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490366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800" b="1" cap="all">
                <a:latin typeface="Arial Narrow" panose="020B0606020202030204"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Footer Placeholder 4"/>
          <p:cNvSpPr>
            <a:spLocks noGrp="1"/>
          </p:cNvSpPr>
          <p:nvPr>
            <p:ph type="ftr" sz="quarter" idx="3"/>
          </p:nvPr>
        </p:nvSpPr>
        <p:spPr>
          <a:xfrm>
            <a:off x="457200" y="6597352"/>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8" name="Slide Number Placeholder 5"/>
          <p:cNvSpPr>
            <a:spLocks noGrp="1"/>
          </p:cNvSpPr>
          <p:nvPr>
            <p:ph type="sldNum" sz="quarter" idx="4"/>
          </p:nvPr>
        </p:nvSpPr>
        <p:spPr>
          <a:xfrm>
            <a:off x="6516216" y="6608310"/>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3496708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normAutofit/>
          </a:bodyPr>
          <a:lstStyle>
            <a:lvl1pPr>
              <a:defRPr sz="1400">
                <a:solidFill>
                  <a:schemeClr val="tx1">
                    <a:lumMod val="65000"/>
                    <a:lumOff val="35000"/>
                  </a:schemeClr>
                </a:solidFill>
              </a:defRPr>
            </a:lvl1pPr>
            <a:lvl2pPr>
              <a:defRPr sz="1400">
                <a:solidFill>
                  <a:schemeClr val="tx1">
                    <a:lumMod val="65000"/>
                    <a:lumOff val="35000"/>
                  </a:schemeClr>
                </a:solidFill>
              </a:defRPr>
            </a:lvl2pPr>
            <a:lvl3pPr>
              <a:defRPr sz="1400">
                <a:solidFill>
                  <a:schemeClr val="tx1">
                    <a:lumMod val="65000"/>
                    <a:lumOff val="35000"/>
                  </a:schemeClr>
                </a:solidFill>
              </a:defRPr>
            </a:lvl3pPr>
            <a:lvl4pPr>
              <a:defRPr sz="1400">
                <a:solidFill>
                  <a:schemeClr val="tx1">
                    <a:lumMod val="65000"/>
                    <a:lumOff val="35000"/>
                  </a:schemeClr>
                </a:solidFill>
              </a:defRPr>
            </a:lvl4pPr>
            <a:lvl5pPr>
              <a:defRPr sz="1400">
                <a:solidFill>
                  <a:schemeClr val="tx1">
                    <a:lumMod val="65000"/>
                    <a:lumOff val="3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endParaRPr lang="en-US"/>
          </a:p>
        </p:txBody>
      </p:sp>
      <p:sp>
        <p:nvSpPr>
          <p:cNvPr id="6" name="Footer Placeholder 5"/>
          <p:cNvSpPr>
            <a:spLocks noGrp="1"/>
          </p:cNvSpPr>
          <p:nvPr>
            <p:ph type="ftr" sz="quarter" idx="11"/>
          </p:nvPr>
        </p:nvSpPr>
        <p:spPr>
          <a:xfrm>
            <a:off x="107950" y="6342063"/>
            <a:ext cx="6048375" cy="469900"/>
          </a:xfrm>
          <a:prstGeom prst="rect">
            <a:avLst/>
          </a:prstGeom>
        </p:spPr>
        <p:txBody>
          <a:bodyPr/>
          <a:lstStyle>
            <a:lvl1pPr algn="ctr">
              <a:defRPr/>
            </a:lvl1pPr>
          </a:lstStyle>
          <a:p>
            <a:pPr>
              <a:defRPr/>
            </a:pPr>
            <a:r>
              <a:rPr lang="en-GB"/>
              <a:t>Digital Agenda Scoreboard 2014</a:t>
            </a:r>
          </a:p>
        </p:txBody>
      </p:sp>
      <p:sp>
        <p:nvSpPr>
          <p:cNvPr id="7" name="Slide Number Placeholder 6"/>
          <p:cNvSpPr>
            <a:spLocks noGrp="1"/>
          </p:cNvSpPr>
          <p:nvPr>
            <p:ph type="sldNum" sz="quarter" idx="12"/>
          </p:nvPr>
        </p:nvSpPr>
        <p:spPr>
          <a:xfrm>
            <a:off x="6227763" y="6446838"/>
            <a:ext cx="549275" cy="365125"/>
          </a:xfrm>
          <a:prstGeom prst="rect">
            <a:avLst/>
          </a:prstGeom>
        </p:spPr>
        <p:txBody>
          <a:bodyPr/>
          <a:lstStyle>
            <a:lvl1pPr>
              <a:defRPr/>
            </a:lvl1pPr>
          </a:lstStyle>
          <a:p>
            <a:fld id="{EDAF8161-76FB-7A44-9BF0-36AF4EA5D7D3}" type="slidenum">
              <a:rPr lang="en-GB"/>
              <a:pPr/>
              <a:t>‹#›</a:t>
            </a:fld>
            <a:endParaRPr lang="en-GB"/>
          </a:p>
        </p:txBody>
      </p:sp>
    </p:spTree>
    <p:extLst>
      <p:ext uri="{BB962C8B-B14F-4D97-AF65-F5344CB8AC3E}">
        <p14:creationId xmlns:p14="http://schemas.microsoft.com/office/powerpoint/2010/main" xmlns="" val="2104266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endParaRPr lang="en-US"/>
          </a:p>
        </p:txBody>
      </p:sp>
      <p:sp>
        <p:nvSpPr>
          <p:cNvPr id="8" name="Footer Placeholder 7"/>
          <p:cNvSpPr>
            <a:spLocks noGrp="1"/>
          </p:cNvSpPr>
          <p:nvPr>
            <p:ph type="ftr" sz="quarter" idx="11"/>
          </p:nvPr>
        </p:nvSpPr>
        <p:spPr>
          <a:xfrm>
            <a:off x="107950" y="6342063"/>
            <a:ext cx="6048375" cy="469900"/>
          </a:xfrm>
          <a:prstGeom prst="rect">
            <a:avLst/>
          </a:prstGeom>
        </p:spPr>
        <p:txBody>
          <a:bodyPr/>
          <a:lstStyle>
            <a:lvl1pPr algn="ctr">
              <a:defRPr/>
            </a:lvl1pPr>
          </a:lstStyle>
          <a:p>
            <a:pPr>
              <a:defRPr/>
            </a:pPr>
            <a:r>
              <a:rPr lang="en-GB"/>
              <a:t>Digital Agenda Scoreboard 2014</a:t>
            </a:r>
          </a:p>
        </p:txBody>
      </p:sp>
      <p:sp>
        <p:nvSpPr>
          <p:cNvPr id="9" name="Slide Number Placeholder 8"/>
          <p:cNvSpPr>
            <a:spLocks noGrp="1"/>
          </p:cNvSpPr>
          <p:nvPr>
            <p:ph type="sldNum" sz="quarter" idx="12"/>
          </p:nvPr>
        </p:nvSpPr>
        <p:spPr>
          <a:xfrm>
            <a:off x="6227763" y="6446838"/>
            <a:ext cx="549275" cy="365125"/>
          </a:xfrm>
          <a:prstGeom prst="rect">
            <a:avLst/>
          </a:prstGeom>
        </p:spPr>
        <p:txBody>
          <a:bodyPr/>
          <a:lstStyle>
            <a:lvl1pPr>
              <a:defRPr/>
            </a:lvl1pPr>
          </a:lstStyle>
          <a:p>
            <a:fld id="{04B620F3-0543-D34D-8A72-55DE18E9B030}" type="slidenum">
              <a:rPr lang="en-GB"/>
              <a:pPr/>
              <a:t>‹#›</a:t>
            </a:fld>
            <a:endParaRPr lang="en-GB"/>
          </a:p>
        </p:txBody>
      </p:sp>
    </p:spTree>
    <p:extLst>
      <p:ext uri="{BB962C8B-B14F-4D97-AF65-F5344CB8AC3E}">
        <p14:creationId xmlns:p14="http://schemas.microsoft.com/office/powerpoint/2010/main" xmlns="" val="26173819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000" b="1">
                <a:latin typeface="Arial Narrow" panose="020B0606020202030204" pitchFamily="34"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endParaRPr lang="en-US"/>
          </a:p>
        </p:txBody>
      </p:sp>
      <p:sp>
        <p:nvSpPr>
          <p:cNvPr id="4" name="Footer Placeholder 3"/>
          <p:cNvSpPr>
            <a:spLocks noGrp="1"/>
          </p:cNvSpPr>
          <p:nvPr>
            <p:ph type="ftr" sz="quarter" idx="11"/>
          </p:nvPr>
        </p:nvSpPr>
        <p:spPr>
          <a:xfrm>
            <a:off x="107950" y="6342063"/>
            <a:ext cx="6048375" cy="469900"/>
          </a:xfrm>
          <a:prstGeom prst="rect">
            <a:avLst/>
          </a:prstGeom>
        </p:spPr>
        <p:txBody>
          <a:bodyPr/>
          <a:lstStyle>
            <a:lvl1pPr algn="ctr">
              <a:defRPr/>
            </a:lvl1pPr>
          </a:lstStyle>
          <a:p>
            <a:pPr>
              <a:defRPr/>
            </a:pPr>
            <a:r>
              <a:rPr lang="en-GB"/>
              <a:t>Digital Agenda Scoreboard 2014</a:t>
            </a:r>
          </a:p>
        </p:txBody>
      </p:sp>
      <p:sp>
        <p:nvSpPr>
          <p:cNvPr id="5" name="Slide Number Placeholder 4"/>
          <p:cNvSpPr>
            <a:spLocks noGrp="1"/>
          </p:cNvSpPr>
          <p:nvPr>
            <p:ph type="sldNum" sz="quarter" idx="12"/>
          </p:nvPr>
        </p:nvSpPr>
        <p:spPr>
          <a:xfrm>
            <a:off x="6227763" y="6446838"/>
            <a:ext cx="549275" cy="365125"/>
          </a:xfrm>
          <a:prstGeom prst="rect">
            <a:avLst/>
          </a:prstGeom>
        </p:spPr>
        <p:txBody>
          <a:bodyPr/>
          <a:lstStyle>
            <a:lvl1pPr>
              <a:defRPr/>
            </a:lvl1pPr>
          </a:lstStyle>
          <a:p>
            <a:fld id="{A8A6861D-4954-324F-B202-D76742AAD178}" type="slidenum">
              <a:rPr lang="en-GB"/>
              <a:pPr/>
              <a:t>‹#›</a:t>
            </a:fld>
            <a:endParaRPr lang="en-GB"/>
          </a:p>
        </p:txBody>
      </p:sp>
    </p:spTree>
    <p:extLst>
      <p:ext uri="{BB962C8B-B14F-4D97-AF65-F5344CB8AC3E}">
        <p14:creationId xmlns:p14="http://schemas.microsoft.com/office/powerpoint/2010/main" xmlns="" val="189727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Digital Agenda Scoreboard 2014</a:t>
            </a:r>
          </a:p>
        </p:txBody>
      </p:sp>
      <p:sp>
        <p:nvSpPr>
          <p:cNvPr id="6" name="Rectangle 6"/>
          <p:cNvSpPr>
            <a:spLocks noGrp="1" noChangeArrowheads="1"/>
          </p:cNvSpPr>
          <p:nvPr>
            <p:ph type="sldNum" sz="quarter" idx="12"/>
          </p:nvPr>
        </p:nvSpPr>
        <p:spPr>
          <a:ln/>
        </p:spPr>
        <p:txBody>
          <a:bodyPr/>
          <a:lstStyle>
            <a:lvl1pPr>
              <a:defRPr/>
            </a:lvl1pPr>
          </a:lstStyle>
          <a:p>
            <a:fld id="{5BF94F54-C756-3940-ABBE-9244098D8554}" type="slidenum">
              <a:rPr lang="en-GB"/>
              <a:pPr/>
              <a:t>‹#›</a:t>
            </a:fld>
            <a:endParaRPr lang="en-GB"/>
          </a:p>
        </p:txBody>
      </p:sp>
    </p:spTree>
    <p:extLst>
      <p:ext uri="{BB962C8B-B14F-4D97-AF65-F5344CB8AC3E}">
        <p14:creationId xmlns:p14="http://schemas.microsoft.com/office/powerpoint/2010/main" xmlns="" val="408642340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cxnSp>
        <p:nvCxnSpPr>
          <p:cNvPr id="5" name="Straight Connector 4"/>
          <p:cNvCxnSpPr/>
          <p:nvPr userDrawn="1"/>
        </p:nvCxnSpPr>
        <p:spPr>
          <a:xfrm flipH="1">
            <a:off x="3059832" y="1484784"/>
            <a:ext cx="1" cy="35283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6084168" y="1484784"/>
            <a:ext cx="0" cy="345638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107504" y="260821"/>
            <a:ext cx="2808312" cy="5832475"/>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1" name="Text Placeholder 8"/>
          <p:cNvSpPr>
            <a:spLocks noGrp="1"/>
          </p:cNvSpPr>
          <p:nvPr>
            <p:ph type="body" sz="quarter" idx="14"/>
          </p:nvPr>
        </p:nvSpPr>
        <p:spPr>
          <a:xfrm>
            <a:off x="3203848" y="260821"/>
            <a:ext cx="2735225" cy="5832475"/>
          </a:xfrm>
        </p:spPr>
        <p:txBody>
          <a:bodyPr>
            <a:normAutofit/>
          </a:bodyPr>
          <a:lstStyle>
            <a:lvl1pPr marL="0" indent="0">
              <a:buNone/>
              <a:defRPr sz="1400">
                <a:solidFill>
                  <a:schemeClr val="tx1">
                    <a:lumMod val="65000"/>
                    <a:lumOff val="35000"/>
                  </a:schemeClr>
                </a:solidFill>
              </a:defRPr>
            </a:lvl1pPr>
          </a:lstStyle>
          <a:p>
            <a:pPr lvl="0"/>
            <a:r>
              <a:rPr lang="en-US" smtClean="0"/>
              <a:t>Click to edit Master text styles</a:t>
            </a:r>
          </a:p>
        </p:txBody>
      </p:sp>
      <p:sp>
        <p:nvSpPr>
          <p:cNvPr id="12" name="Text Placeholder 8"/>
          <p:cNvSpPr>
            <a:spLocks noGrp="1"/>
          </p:cNvSpPr>
          <p:nvPr>
            <p:ph type="body" sz="quarter" idx="15"/>
          </p:nvPr>
        </p:nvSpPr>
        <p:spPr>
          <a:xfrm>
            <a:off x="6228184" y="260821"/>
            <a:ext cx="2808312" cy="5832475"/>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3"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101632256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cxnSp>
        <p:nvCxnSpPr>
          <p:cNvPr id="6" name="Straight Connector 5"/>
          <p:cNvCxnSpPr/>
          <p:nvPr userDrawn="1"/>
        </p:nvCxnSpPr>
        <p:spPr>
          <a:xfrm>
            <a:off x="3059113" y="1268413"/>
            <a:ext cx="0" cy="482441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888" y="1268413"/>
            <a:ext cx="0" cy="482441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userDrawn="1"/>
        </p:nvSpPr>
        <p:spPr bwMode="auto">
          <a:xfrm>
            <a:off x="107950" y="115888"/>
            <a:ext cx="8928100" cy="277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rgbClr val="0F5494"/>
                </a:solidFill>
                <a:latin typeface="Verdana" charset="0"/>
                <a:ea typeface="ＭＳ Ｐゴシック" charset="0"/>
                <a:cs typeface="Arial" charset="0"/>
              </a:defRPr>
            </a:lvl1pPr>
            <a:lvl2pPr marL="742950" indent="-285750">
              <a:defRPr sz="1200">
                <a:solidFill>
                  <a:srgbClr val="0F5494"/>
                </a:solidFill>
                <a:latin typeface="Verdana" charset="0"/>
                <a:ea typeface="Arial" charset="0"/>
                <a:cs typeface="Arial" charset="0"/>
              </a:defRPr>
            </a:lvl2pPr>
            <a:lvl3pPr marL="1143000" indent="-228600">
              <a:defRPr sz="1200">
                <a:solidFill>
                  <a:srgbClr val="0F5494"/>
                </a:solidFill>
                <a:latin typeface="Verdana" charset="0"/>
                <a:ea typeface="Arial" charset="0"/>
                <a:cs typeface="Arial" charset="0"/>
              </a:defRPr>
            </a:lvl3pPr>
            <a:lvl4pPr marL="1600200" indent="-228600">
              <a:defRPr sz="1200">
                <a:solidFill>
                  <a:srgbClr val="0F5494"/>
                </a:solidFill>
                <a:latin typeface="Verdana" charset="0"/>
                <a:ea typeface="Arial" charset="0"/>
                <a:cs typeface="Arial" charset="0"/>
              </a:defRPr>
            </a:lvl4pPr>
            <a:lvl5pPr marL="2057400" indent="-228600">
              <a:defRPr sz="1200">
                <a:solidFill>
                  <a:srgbClr val="0F5494"/>
                </a:solidFill>
                <a:latin typeface="Verdana" charset="0"/>
                <a:ea typeface="Arial" charset="0"/>
                <a:cs typeface="Arial" charset="0"/>
              </a:defRPr>
            </a:lvl5pPr>
            <a:lvl6pPr marL="2514600" indent="-228600" eaLnBrk="0" fontAlgn="base" hangingPunct="0">
              <a:spcBef>
                <a:spcPct val="0"/>
              </a:spcBef>
              <a:spcAft>
                <a:spcPct val="0"/>
              </a:spcAft>
              <a:defRPr sz="1200">
                <a:solidFill>
                  <a:srgbClr val="0F5494"/>
                </a:solidFill>
                <a:latin typeface="Verdana" charset="0"/>
                <a:ea typeface="Arial" charset="0"/>
                <a:cs typeface="Arial" charset="0"/>
              </a:defRPr>
            </a:lvl6pPr>
            <a:lvl7pPr marL="2971800" indent="-228600" eaLnBrk="0" fontAlgn="base" hangingPunct="0">
              <a:spcBef>
                <a:spcPct val="0"/>
              </a:spcBef>
              <a:spcAft>
                <a:spcPct val="0"/>
              </a:spcAft>
              <a:defRPr sz="1200">
                <a:solidFill>
                  <a:srgbClr val="0F5494"/>
                </a:solidFill>
                <a:latin typeface="Verdana" charset="0"/>
                <a:ea typeface="Arial" charset="0"/>
                <a:cs typeface="Arial" charset="0"/>
              </a:defRPr>
            </a:lvl7pPr>
            <a:lvl8pPr marL="3429000" indent="-228600" eaLnBrk="0" fontAlgn="base" hangingPunct="0">
              <a:spcBef>
                <a:spcPct val="0"/>
              </a:spcBef>
              <a:spcAft>
                <a:spcPct val="0"/>
              </a:spcAft>
              <a:defRPr sz="1200">
                <a:solidFill>
                  <a:srgbClr val="0F5494"/>
                </a:solidFill>
                <a:latin typeface="Verdana" charset="0"/>
                <a:ea typeface="Arial" charset="0"/>
                <a:cs typeface="Arial" charset="0"/>
              </a:defRPr>
            </a:lvl8pPr>
            <a:lvl9pPr marL="3886200" indent="-228600" eaLnBrk="0" fontAlgn="base" hangingPunct="0">
              <a:spcBef>
                <a:spcPct val="0"/>
              </a:spcBef>
              <a:spcAft>
                <a:spcPct val="0"/>
              </a:spcAft>
              <a:defRPr sz="1200">
                <a:solidFill>
                  <a:srgbClr val="0F5494"/>
                </a:solidFill>
                <a:latin typeface="Verdana" charset="0"/>
                <a:ea typeface="Arial" charset="0"/>
                <a:cs typeface="Arial" charset="0"/>
              </a:defRPr>
            </a:lvl9pPr>
          </a:lstStyle>
          <a:p>
            <a:pPr eaLnBrk="1" hangingPunct="1"/>
            <a:endParaRPr lang="en-US"/>
          </a:p>
        </p:txBody>
      </p:sp>
      <p:sp>
        <p:nvSpPr>
          <p:cNvPr id="9" name="Text Placeholder 8"/>
          <p:cNvSpPr>
            <a:spLocks noGrp="1"/>
          </p:cNvSpPr>
          <p:nvPr>
            <p:ph type="body" sz="quarter" idx="13"/>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1" name="Text Placeholder 8"/>
          <p:cNvSpPr>
            <a:spLocks noGrp="1"/>
          </p:cNvSpPr>
          <p:nvPr>
            <p:ph type="body" sz="quarter" idx="14"/>
          </p:nvPr>
        </p:nvSpPr>
        <p:spPr>
          <a:xfrm>
            <a:off x="3203848" y="1268760"/>
            <a:ext cx="2735225" cy="4824536"/>
          </a:xfrm>
        </p:spPr>
        <p:txBody>
          <a:bodyPr>
            <a:normAutofit/>
          </a:bodyPr>
          <a:lstStyle>
            <a:lvl1pPr marL="0" indent="0">
              <a:buNone/>
              <a:defRPr sz="1400">
                <a:solidFill>
                  <a:schemeClr val="tx1">
                    <a:lumMod val="65000"/>
                    <a:lumOff val="35000"/>
                  </a:schemeClr>
                </a:solidFill>
              </a:defRPr>
            </a:lvl1pPr>
          </a:lstStyle>
          <a:p>
            <a:pPr lvl="0"/>
            <a:r>
              <a:rPr lang="en-US" smtClean="0"/>
              <a:t>Click to edit Master text styles</a:t>
            </a:r>
          </a:p>
        </p:txBody>
      </p:sp>
      <p:sp>
        <p:nvSpPr>
          <p:cNvPr id="12" name="Text Placeholder 8"/>
          <p:cNvSpPr>
            <a:spLocks noGrp="1"/>
          </p:cNvSpPr>
          <p:nvPr>
            <p:ph type="body" sz="quarter" idx="15"/>
          </p:nvPr>
        </p:nvSpPr>
        <p:spPr>
          <a:xfrm>
            <a:off x="6228184" y="1268760"/>
            <a:ext cx="2808312" cy="482453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3"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15"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6"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2013475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and 1 chart ">
    <p:spTree>
      <p:nvGrpSpPr>
        <p:cNvPr id="1" name=""/>
        <p:cNvGrpSpPr/>
        <p:nvPr/>
      </p:nvGrpSpPr>
      <p:grpSpPr>
        <a:xfrm>
          <a:off x="0" y="0"/>
          <a:ext cx="0" cy="0"/>
          <a:chOff x="0" y="0"/>
          <a:chExt cx="0" cy="0"/>
        </a:xfrm>
      </p:grpSpPr>
      <p:cxnSp>
        <p:nvCxnSpPr>
          <p:cNvPr id="5" name="Straight Connector 4"/>
          <p:cNvCxnSpPr/>
          <p:nvPr userDrawn="1"/>
        </p:nvCxnSpPr>
        <p:spPr>
          <a:xfrm>
            <a:off x="3059113" y="260350"/>
            <a:ext cx="0" cy="5832475"/>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6084888" y="260350"/>
            <a:ext cx="0" cy="273685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171825" y="3068638"/>
            <a:ext cx="5824538"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107504" y="260821"/>
            <a:ext cx="2808312" cy="5832475"/>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1" name="Text Placeholder 8"/>
          <p:cNvSpPr>
            <a:spLocks noGrp="1"/>
          </p:cNvSpPr>
          <p:nvPr>
            <p:ph type="body" sz="quarter" idx="14"/>
          </p:nvPr>
        </p:nvSpPr>
        <p:spPr>
          <a:xfrm>
            <a:off x="3203848" y="260821"/>
            <a:ext cx="2736304" cy="2736131"/>
          </a:xfrm>
        </p:spPr>
        <p:txBody>
          <a:bodyPr>
            <a:normAutofit/>
          </a:bodyPr>
          <a:lstStyle>
            <a:lvl1pPr marL="0" indent="0">
              <a:buNone/>
              <a:defRPr sz="1400">
                <a:solidFill>
                  <a:schemeClr val="tx1">
                    <a:lumMod val="65000"/>
                    <a:lumOff val="35000"/>
                  </a:schemeClr>
                </a:solidFill>
              </a:defRPr>
            </a:lvl1pPr>
          </a:lstStyle>
          <a:p>
            <a:pPr lvl="0"/>
            <a:r>
              <a:rPr lang="en-US" smtClean="0"/>
              <a:t>Click to edit Master text styles</a:t>
            </a:r>
          </a:p>
        </p:txBody>
      </p:sp>
      <p:sp>
        <p:nvSpPr>
          <p:cNvPr id="12" name="Text Placeholder 8"/>
          <p:cNvSpPr>
            <a:spLocks noGrp="1"/>
          </p:cNvSpPr>
          <p:nvPr>
            <p:ph type="body" sz="quarter" idx="15"/>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3"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4"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14565893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ing text and 1 chart ">
    <p:spTree>
      <p:nvGrpSpPr>
        <p:cNvPr id="1" name=""/>
        <p:cNvGrpSpPr/>
        <p:nvPr/>
      </p:nvGrpSpPr>
      <p:grpSpPr>
        <a:xfrm>
          <a:off x="0" y="0"/>
          <a:ext cx="0" cy="0"/>
          <a:chOff x="0" y="0"/>
          <a:chExt cx="0" cy="0"/>
        </a:xfrm>
      </p:grpSpPr>
      <p:cxnSp>
        <p:nvCxnSpPr>
          <p:cNvPr id="6" name="Straight Connector 5"/>
          <p:cNvCxnSpPr/>
          <p:nvPr userDrawn="1"/>
        </p:nvCxnSpPr>
        <p:spPr>
          <a:xfrm>
            <a:off x="3059113" y="1268413"/>
            <a:ext cx="0" cy="482441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888" y="1268413"/>
            <a:ext cx="0" cy="1728787"/>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171825" y="3068638"/>
            <a:ext cx="5824538"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1" name="Text Placeholder 8"/>
          <p:cNvSpPr>
            <a:spLocks noGrp="1"/>
          </p:cNvSpPr>
          <p:nvPr>
            <p:ph type="body" sz="quarter" idx="14"/>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smtClean="0"/>
              <a:t>Click to edit Master text styles</a:t>
            </a:r>
          </a:p>
        </p:txBody>
      </p:sp>
      <p:sp>
        <p:nvSpPr>
          <p:cNvPr id="12" name="Text Placeholder 8"/>
          <p:cNvSpPr>
            <a:spLocks noGrp="1"/>
          </p:cNvSpPr>
          <p:nvPr>
            <p:ph type="body" sz="quarter" idx="15"/>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15"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6"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17728989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ing text and 1 chart large ">
    <p:spTree>
      <p:nvGrpSpPr>
        <p:cNvPr id="1" name=""/>
        <p:cNvGrpSpPr/>
        <p:nvPr/>
      </p:nvGrpSpPr>
      <p:grpSpPr>
        <a:xfrm>
          <a:off x="0" y="0"/>
          <a:ext cx="0" cy="0"/>
          <a:chOff x="0" y="0"/>
          <a:chExt cx="0" cy="0"/>
        </a:xfrm>
      </p:grpSpPr>
      <p:cxnSp>
        <p:nvCxnSpPr>
          <p:cNvPr id="4" name="Straight Connector 3"/>
          <p:cNvCxnSpPr/>
          <p:nvPr userDrawn="1"/>
        </p:nvCxnSpPr>
        <p:spPr>
          <a:xfrm>
            <a:off x="3059113" y="1268413"/>
            <a:ext cx="719" cy="5256931"/>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107504" y="1268760"/>
            <a:ext cx="2808312" cy="5256584"/>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Click to edit Master text styles</a:t>
            </a:r>
          </a:p>
        </p:txBody>
      </p: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8"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1"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315747052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and 2 charts diagonal ">
    <p:spTree>
      <p:nvGrpSpPr>
        <p:cNvPr id="1" name=""/>
        <p:cNvGrpSpPr/>
        <p:nvPr/>
      </p:nvGrpSpPr>
      <p:grpSpPr>
        <a:xfrm>
          <a:off x="0" y="0"/>
          <a:ext cx="0" cy="0"/>
          <a:chOff x="0" y="0"/>
          <a:chExt cx="0" cy="0"/>
        </a:xfrm>
      </p:grpSpPr>
      <p:cxnSp>
        <p:nvCxnSpPr>
          <p:cNvPr id="4" name="Straight Connector 3"/>
          <p:cNvCxnSpPr/>
          <p:nvPr userDrawn="1"/>
        </p:nvCxnSpPr>
        <p:spPr>
          <a:xfrm>
            <a:off x="3059113" y="3141663"/>
            <a:ext cx="0" cy="295116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6084888" y="260350"/>
            <a:ext cx="0" cy="273685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07950" y="3068638"/>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107504" y="3140968"/>
            <a:ext cx="2808312"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2" name="Text Placeholder 8"/>
          <p:cNvSpPr>
            <a:spLocks noGrp="1"/>
          </p:cNvSpPr>
          <p:nvPr>
            <p:ph type="body" sz="quarter" idx="15"/>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1"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246855843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4 text, 1 chart">
    <p:spTree>
      <p:nvGrpSpPr>
        <p:cNvPr id="1" name=""/>
        <p:cNvGrpSpPr/>
        <p:nvPr/>
      </p:nvGrpSpPr>
      <p:grpSpPr>
        <a:xfrm>
          <a:off x="0" y="0"/>
          <a:ext cx="0" cy="0"/>
          <a:chOff x="0" y="0"/>
          <a:chExt cx="0" cy="0"/>
        </a:xfrm>
      </p:grpSpPr>
      <p:cxnSp>
        <p:nvCxnSpPr>
          <p:cNvPr id="7" name="Straight Connector 6"/>
          <p:cNvCxnSpPr/>
          <p:nvPr userDrawn="1"/>
        </p:nvCxnSpPr>
        <p:spPr>
          <a:xfrm>
            <a:off x="2540000" y="3168650"/>
            <a:ext cx="15776" cy="334405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084888" y="1268413"/>
            <a:ext cx="0" cy="1728787"/>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07950" y="3068638"/>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4888" y="1268413"/>
            <a:ext cx="0" cy="1728787"/>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3059113" y="1268413"/>
            <a:ext cx="0" cy="1728787"/>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107504" y="3140968"/>
            <a:ext cx="2304256" cy="3371740"/>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1" name="Text Placeholder 8"/>
          <p:cNvSpPr>
            <a:spLocks noGrp="1"/>
          </p:cNvSpPr>
          <p:nvPr>
            <p:ph type="body" sz="quarter" idx="14"/>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smtClean="0"/>
              <a:t>Click to edit Master text styles</a:t>
            </a:r>
          </a:p>
        </p:txBody>
      </p:sp>
      <p:sp>
        <p:nvSpPr>
          <p:cNvPr id="14" name="Text Placeholder 8"/>
          <p:cNvSpPr>
            <a:spLocks noGrp="1"/>
          </p:cNvSpPr>
          <p:nvPr>
            <p:ph type="body" sz="quarter" idx="16"/>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5"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16" name="Text Placeholder 8"/>
          <p:cNvSpPr>
            <a:spLocks noGrp="1"/>
          </p:cNvSpPr>
          <p:nvPr>
            <p:ph type="body" sz="quarter" idx="17"/>
          </p:nvPr>
        </p:nvSpPr>
        <p:spPr>
          <a:xfrm>
            <a:off x="10750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9"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20"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256921083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3 text, 2 charts">
    <p:spTree>
      <p:nvGrpSpPr>
        <p:cNvPr id="1" name=""/>
        <p:cNvGrpSpPr/>
        <p:nvPr/>
      </p:nvGrpSpPr>
      <p:grpSpPr>
        <a:xfrm>
          <a:off x="0" y="0"/>
          <a:ext cx="0" cy="0"/>
          <a:chOff x="0" y="0"/>
          <a:chExt cx="0" cy="0"/>
        </a:xfrm>
      </p:grpSpPr>
      <p:cxnSp>
        <p:nvCxnSpPr>
          <p:cNvPr id="6" name="Straight Connector 5"/>
          <p:cNvCxnSpPr/>
          <p:nvPr userDrawn="1"/>
        </p:nvCxnSpPr>
        <p:spPr>
          <a:xfrm>
            <a:off x="4545013" y="3141663"/>
            <a:ext cx="26987" cy="3383681"/>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888" y="1268413"/>
            <a:ext cx="0" cy="1728787"/>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07950" y="3068638"/>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084888" y="1268413"/>
            <a:ext cx="0" cy="1728787"/>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059113" y="1268413"/>
            <a:ext cx="0" cy="1728787"/>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p:cNvSpPr>
            <a:spLocks noGrp="1"/>
          </p:cNvSpPr>
          <p:nvPr>
            <p:ph type="body" sz="quarter" idx="14"/>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smtClean="0"/>
              <a:t>Click to edit Master text styles</a:t>
            </a:r>
          </a:p>
        </p:txBody>
      </p:sp>
      <p:sp>
        <p:nvSpPr>
          <p:cNvPr id="14" name="Text Placeholder 8"/>
          <p:cNvSpPr>
            <a:spLocks noGrp="1"/>
          </p:cNvSpPr>
          <p:nvPr>
            <p:ph type="body" sz="quarter" idx="16"/>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5" name="Title 1"/>
          <p:cNvSpPr>
            <a:spLocks noGrp="1"/>
          </p:cNvSpPr>
          <p:nvPr>
            <p:ph type="title"/>
          </p:nvPr>
        </p:nvSpPr>
        <p:spPr>
          <a:xfrm>
            <a:off x="107504" y="109213"/>
            <a:ext cx="8928992" cy="1087539"/>
          </a:xfrm>
        </p:spPr>
        <p:txBody>
          <a:bodyPr>
            <a:normAutofit/>
          </a:bodyPr>
          <a:lstStyle>
            <a:lvl1pPr algn="l">
              <a:defRPr sz="2000" b="1">
                <a:latin typeface="Arial Narrow" panose="020B0606020202030204" pitchFamily="34" charset="0"/>
              </a:defRPr>
            </a:lvl1pPr>
          </a:lstStyle>
          <a:p>
            <a:r>
              <a:rPr lang="en-US" dirty="0" smtClean="0"/>
              <a:t>Click to edit Master title style</a:t>
            </a:r>
            <a:endParaRPr lang="en-GB" dirty="0"/>
          </a:p>
        </p:txBody>
      </p:sp>
      <p:sp>
        <p:nvSpPr>
          <p:cNvPr id="16" name="Text Placeholder 8"/>
          <p:cNvSpPr>
            <a:spLocks noGrp="1"/>
          </p:cNvSpPr>
          <p:nvPr>
            <p:ph type="body" sz="quarter" idx="17"/>
          </p:nvPr>
        </p:nvSpPr>
        <p:spPr>
          <a:xfrm>
            <a:off x="10750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7"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8"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3280597323"/>
      </p:ext>
    </p:extLst>
  </p:cSld>
  <p:clrMapOvr>
    <a:masterClrMapping/>
  </p:clrMapOvr>
  <p:timing>
    <p:tnLst>
      <p:par>
        <p:cTn id="1" dur="indefinite" restart="never" nodeType="tmRoot"/>
      </p:par>
    </p:tnLst>
  </p:timing>
  <p:extLst>
    <p:ext uri="{DCECCB84-F9BA-43D5-87BE-67443E8EF086}">
      <p15:sldGuideLst xmlns:p15="http://schemas.microsoft.com/office/powerpoint/2012/main" xmlns="">
        <p15:guide id="1" orient="horz" pos="2160" userDrawn="1">
          <p15:clr>
            <a:srgbClr val="FBAE40"/>
          </p15:clr>
        </p15:guide>
        <p15:guide id="2" pos="288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ext and 2 charts diagonal ir">
    <p:spTree>
      <p:nvGrpSpPr>
        <p:cNvPr id="1" name=""/>
        <p:cNvGrpSpPr/>
        <p:nvPr/>
      </p:nvGrpSpPr>
      <p:grpSpPr>
        <a:xfrm>
          <a:off x="0" y="0"/>
          <a:ext cx="0" cy="0"/>
          <a:chOff x="0" y="0"/>
          <a:chExt cx="0" cy="0"/>
        </a:xfrm>
      </p:grpSpPr>
      <p:cxnSp>
        <p:nvCxnSpPr>
          <p:cNvPr id="4" name="Straight Connector 3"/>
          <p:cNvCxnSpPr/>
          <p:nvPr userDrawn="1"/>
        </p:nvCxnSpPr>
        <p:spPr>
          <a:xfrm>
            <a:off x="2555776" y="3168650"/>
            <a:ext cx="15776" cy="335669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6084888" y="260350"/>
            <a:ext cx="0" cy="273685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07950" y="3068638"/>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107504" y="3140968"/>
            <a:ext cx="2304256" cy="338437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2" name="Text Placeholder 8"/>
          <p:cNvSpPr>
            <a:spLocks noGrp="1"/>
          </p:cNvSpPr>
          <p:nvPr>
            <p:ph type="body" sz="quarter" idx="15"/>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1"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29742081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and 2 charts diagonal II ">
    <p:spTree>
      <p:nvGrpSpPr>
        <p:cNvPr id="1" name=""/>
        <p:cNvGrpSpPr/>
        <p:nvPr/>
      </p:nvGrpSpPr>
      <p:grpSpPr>
        <a:xfrm>
          <a:off x="0" y="0"/>
          <a:ext cx="0" cy="0"/>
          <a:chOff x="0" y="0"/>
          <a:chExt cx="0" cy="0"/>
        </a:xfrm>
      </p:grpSpPr>
      <p:cxnSp>
        <p:nvCxnSpPr>
          <p:cNvPr id="4" name="Straight Connector 3"/>
          <p:cNvCxnSpPr/>
          <p:nvPr userDrawn="1"/>
        </p:nvCxnSpPr>
        <p:spPr>
          <a:xfrm>
            <a:off x="3851275" y="3141663"/>
            <a:ext cx="645" cy="3383681"/>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292725" y="260350"/>
            <a:ext cx="0" cy="273685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07950" y="3068638"/>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107504" y="3140968"/>
            <a:ext cx="3600400" cy="338437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2" name="Text Placeholder 8"/>
          <p:cNvSpPr>
            <a:spLocks noGrp="1"/>
          </p:cNvSpPr>
          <p:nvPr>
            <p:ph type="body" sz="quarter" idx="15"/>
          </p:nvPr>
        </p:nvSpPr>
        <p:spPr>
          <a:xfrm>
            <a:off x="5436096" y="260821"/>
            <a:ext cx="3600400"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1"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1817205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Digital Agenda Scoreboard 2014</a:t>
            </a:r>
          </a:p>
        </p:txBody>
      </p:sp>
      <p:sp>
        <p:nvSpPr>
          <p:cNvPr id="6" name="Rectangle 6"/>
          <p:cNvSpPr>
            <a:spLocks noGrp="1" noChangeArrowheads="1"/>
          </p:cNvSpPr>
          <p:nvPr>
            <p:ph type="sldNum" sz="quarter" idx="12"/>
          </p:nvPr>
        </p:nvSpPr>
        <p:spPr>
          <a:ln/>
        </p:spPr>
        <p:txBody>
          <a:bodyPr/>
          <a:lstStyle>
            <a:lvl1pPr>
              <a:defRPr/>
            </a:lvl1pPr>
          </a:lstStyle>
          <a:p>
            <a:fld id="{CB6783B9-918A-EC44-B716-4DEF944E4AA7}" type="slidenum">
              <a:rPr lang="en-GB"/>
              <a:pPr/>
              <a:t>‹#›</a:t>
            </a:fld>
            <a:endParaRPr lang="en-GB"/>
          </a:p>
        </p:txBody>
      </p:sp>
    </p:spTree>
    <p:extLst>
      <p:ext uri="{BB962C8B-B14F-4D97-AF65-F5344CB8AC3E}">
        <p14:creationId xmlns:p14="http://schemas.microsoft.com/office/powerpoint/2010/main" xmlns="" val="41744279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and 2 charts diagonal III ">
    <p:spTree>
      <p:nvGrpSpPr>
        <p:cNvPr id="1" name=""/>
        <p:cNvGrpSpPr/>
        <p:nvPr/>
      </p:nvGrpSpPr>
      <p:grpSpPr>
        <a:xfrm>
          <a:off x="0" y="0"/>
          <a:ext cx="0" cy="0"/>
          <a:chOff x="0" y="0"/>
          <a:chExt cx="0" cy="0"/>
        </a:xfrm>
      </p:grpSpPr>
      <p:cxnSp>
        <p:nvCxnSpPr>
          <p:cNvPr id="4" name="Straight Connector 3"/>
          <p:cNvCxnSpPr/>
          <p:nvPr userDrawn="1"/>
        </p:nvCxnSpPr>
        <p:spPr>
          <a:xfrm>
            <a:off x="4533900" y="3141663"/>
            <a:ext cx="0" cy="3383681"/>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33900" y="260350"/>
            <a:ext cx="0" cy="273685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07950" y="3068638"/>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107504" y="3140968"/>
            <a:ext cx="4320480" cy="338437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2" name="Text Placeholder 8"/>
          <p:cNvSpPr>
            <a:spLocks noGrp="1"/>
          </p:cNvSpPr>
          <p:nvPr>
            <p:ph type="body" sz="quarter" idx="15"/>
          </p:nvPr>
        </p:nvSpPr>
        <p:spPr>
          <a:xfrm>
            <a:off x="4644008" y="260821"/>
            <a:ext cx="4392488"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1"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36257430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2 charts diagonal">
    <p:spTree>
      <p:nvGrpSpPr>
        <p:cNvPr id="1" name=""/>
        <p:cNvGrpSpPr/>
        <p:nvPr/>
      </p:nvGrpSpPr>
      <p:grpSpPr>
        <a:xfrm>
          <a:off x="0" y="0"/>
          <a:ext cx="0" cy="0"/>
          <a:chOff x="0" y="0"/>
          <a:chExt cx="0" cy="0"/>
        </a:xfrm>
      </p:grpSpPr>
      <p:cxnSp>
        <p:nvCxnSpPr>
          <p:cNvPr id="5" name="Straight Connector 4"/>
          <p:cNvCxnSpPr/>
          <p:nvPr userDrawn="1"/>
        </p:nvCxnSpPr>
        <p:spPr>
          <a:xfrm>
            <a:off x="4543426" y="3716338"/>
            <a:ext cx="7937" cy="280900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H="1">
            <a:off x="4533900" y="1341438"/>
            <a:ext cx="17463" cy="2232025"/>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07950" y="3644900"/>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4675820" y="3717032"/>
            <a:ext cx="4320480" cy="266429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2" name="Text Placeholder 8"/>
          <p:cNvSpPr>
            <a:spLocks noGrp="1"/>
          </p:cNvSpPr>
          <p:nvPr>
            <p:ph type="body" sz="quarter" idx="15"/>
          </p:nvPr>
        </p:nvSpPr>
        <p:spPr>
          <a:xfrm>
            <a:off x="107503" y="126876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13"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4"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29380856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untry chart high target">
    <p:spTree>
      <p:nvGrpSpPr>
        <p:cNvPr id="1" name=""/>
        <p:cNvGrpSpPr/>
        <p:nvPr/>
      </p:nvGrpSpPr>
      <p:grpSpPr>
        <a:xfrm>
          <a:off x="0" y="0"/>
          <a:ext cx="0" cy="0"/>
          <a:chOff x="0" y="0"/>
          <a:chExt cx="0" cy="0"/>
        </a:xfrm>
      </p:grpSpPr>
      <p:cxnSp>
        <p:nvCxnSpPr>
          <p:cNvPr id="5" name="Straight Connector 4"/>
          <p:cNvCxnSpPr/>
          <p:nvPr userDrawn="1"/>
        </p:nvCxnSpPr>
        <p:spPr>
          <a:xfrm>
            <a:off x="107503" y="3068960"/>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p:nvPr>
        </p:nvSpPr>
        <p:spPr>
          <a:xfrm>
            <a:off x="107503" y="1268760"/>
            <a:ext cx="8928993"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6"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8"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pic>
        <p:nvPicPr>
          <p:cNvPr id="9" name="Picture 2" descr="H:\My Documents\logo-ce-horizontal-en-quadri-lr.png"/>
          <p:cNvPicPr>
            <a:picLocks noChangeAspect="1" noChangeArrowheads="1"/>
          </p:cNvPicPr>
          <p:nvPr userDrawn="1"/>
        </p:nvPicPr>
        <p:blipFill>
          <a:blip r:embed="rId2" cstate="email">
            <a:extLst>
              <a:ext uri="{28A0092B-C50C-407E-A947-70E740481C1C}">
                <a14:useLocalDpi xmlns:a14="http://schemas.microsoft.com/office/drawing/2010/main" xmlns="" val="0"/>
              </a:ext>
            </a:extLst>
          </a:blip>
          <a:srcRect/>
          <a:stretch>
            <a:fillRect/>
          </a:stretch>
        </p:blipFill>
        <p:spPr bwMode="auto">
          <a:xfrm>
            <a:off x="7737054" y="6453336"/>
            <a:ext cx="1371449" cy="3600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028878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and country chart and target">
    <p:spTree>
      <p:nvGrpSpPr>
        <p:cNvPr id="1" name=""/>
        <p:cNvGrpSpPr/>
        <p:nvPr/>
      </p:nvGrpSpPr>
      <p:grpSpPr>
        <a:xfrm>
          <a:off x="0" y="0"/>
          <a:ext cx="0" cy="0"/>
          <a:chOff x="0" y="0"/>
          <a:chExt cx="0" cy="0"/>
        </a:xfrm>
      </p:grpSpPr>
      <p:cxnSp>
        <p:nvCxnSpPr>
          <p:cNvPr id="4" name="Straight Connector 3"/>
          <p:cNvCxnSpPr/>
          <p:nvPr userDrawn="1"/>
        </p:nvCxnSpPr>
        <p:spPr>
          <a:xfrm>
            <a:off x="4569474" y="908720"/>
            <a:ext cx="0" cy="230425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25268" y="3356992"/>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p:nvPr>
        </p:nvSpPr>
        <p:spPr>
          <a:xfrm>
            <a:off x="107503" y="90872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Title 1"/>
          <p:cNvSpPr>
            <a:spLocks noGrp="1"/>
          </p:cNvSpPr>
          <p:nvPr>
            <p:ph type="title"/>
          </p:nvPr>
        </p:nvSpPr>
        <p:spPr>
          <a:xfrm>
            <a:off x="107504" y="109213"/>
            <a:ext cx="8928992" cy="72749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9"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1"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latin typeface="Arial Narrow" panose="020B0606020202030204" pitchFamily="34" charset="0"/>
              </a:defRPr>
            </a:lvl1pPr>
          </a:lstStyle>
          <a:p>
            <a:fld id="{D3627F00-E101-43EC-9B75-53AED0FC21E2}" type="slidenum">
              <a:rPr lang="en-GB" smtClean="0"/>
              <a:pPr/>
              <a:t>‹#›</a:t>
            </a:fld>
            <a:endParaRPr lang="en-GB" dirty="0"/>
          </a:p>
        </p:txBody>
      </p:sp>
      <p:sp>
        <p:nvSpPr>
          <p:cNvPr id="13" name="Text Placeholder 8"/>
          <p:cNvSpPr>
            <a:spLocks noGrp="1"/>
          </p:cNvSpPr>
          <p:nvPr>
            <p:ph type="body" sz="quarter" idx="16"/>
          </p:nvPr>
        </p:nvSpPr>
        <p:spPr>
          <a:xfrm>
            <a:off x="4703816" y="90872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Tree>
    <p:extLst>
      <p:ext uri="{BB962C8B-B14F-4D97-AF65-F5344CB8AC3E}">
        <p14:creationId xmlns:p14="http://schemas.microsoft.com/office/powerpoint/2010/main" xmlns="" val="111641356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2 charts 1 country chart">
    <p:spTree>
      <p:nvGrpSpPr>
        <p:cNvPr id="1" name=""/>
        <p:cNvGrpSpPr/>
        <p:nvPr/>
      </p:nvGrpSpPr>
      <p:grpSpPr>
        <a:xfrm>
          <a:off x="0" y="0"/>
          <a:ext cx="0" cy="0"/>
          <a:chOff x="0" y="0"/>
          <a:chExt cx="0" cy="0"/>
        </a:xfrm>
      </p:grpSpPr>
      <p:cxnSp>
        <p:nvCxnSpPr>
          <p:cNvPr id="4" name="Straight Connector 3"/>
          <p:cNvCxnSpPr/>
          <p:nvPr userDrawn="1"/>
        </p:nvCxnSpPr>
        <p:spPr>
          <a:xfrm flipH="1">
            <a:off x="4859338" y="908149"/>
            <a:ext cx="694" cy="266531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07950" y="3644900"/>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p:nvPr>
        </p:nvSpPr>
        <p:spPr>
          <a:xfrm>
            <a:off x="107503" y="908149"/>
            <a:ext cx="4680521" cy="2664867"/>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Title 1"/>
          <p:cNvSpPr>
            <a:spLocks noGrp="1"/>
          </p:cNvSpPr>
          <p:nvPr>
            <p:ph type="title"/>
          </p:nvPr>
        </p:nvSpPr>
        <p:spPr>
          <a:xfrm>
            <a:off x="107504" y="109213"/>
            <a:ext cx="8928992" cy="72749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8"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9"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38195194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ext and 2 charts diagonal III inv">
    <p:spTree>
      <p:nvGrpSpPr>
        <p:cNvPr id="1" name=""/>
        <p:cNvGrpSpPr/>
        <p:nvPr/>
      </p:nvGrpSpPr>
      <p:grpSpPr>
        <a:xfrm>
          <a:off x="0" y="0"/>
          <a:ext cx="0" cy="0"/>
          <a:chOff x="0" y="0"/>
          <a:chExt cx="0" cy="0"/>
        </a:xfrm>
      </p:grpSpPr>
      <p:cxnSp>
        <p:nvCxnSpPr>
          <p:cNvPr id="4" name="Straight Connector 3"/>
          <p:cNvCxnSpPr/>
          <p:nvPr userDrawn="1"/>
        </p:nvCxnSpPr>
        <p:spPr>
          <a:xfrm>
            <a:off x="4533900" y="3141663"/>
            <a:ext cx="0" cy="295116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33900" y="260350"/>
            <a:ext cx="0" cy="273685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07950" y="3068638"/>
            <a:ext cx="8888413"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p:nvPr>
        </p:nvSpPr>
        <p:spPr>
          <a:xfrm>
            <a:off x="4675820" y="3140968"/>
            <a:ext cx="4320480"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smtClean="0"/>
              <a:t>Click to edit Master text styles</a:t>
            </a:r>
          </a:p>
        </p:txBody>
      </p:sp>
      <p:sp>
        <p:nvSpPr>
          <p:cNvPr id="12" name="Text Placeholder 8"/>
          <p:cNvSpPr>
            <a:spLocks noGrp="1"/>
          </p:cNvSpPr>
          <p:nvPr>
            <p:ph type="body" sz="quarter" idx="15"/>
          </p:nvPr>
        </p:nvSpPr>
        <p:spPr>
          <a:xfrm>
            <a:off x="107503" y="260648"/>
            <a:ext cx="4309865"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lvl="0"/>
            <a:r>
              <a:rPr lang="en-US" smtClean="0"/>
              <a:t>Click to edit Master text styles</a:t>
            </a:r>
          </a:p>
        </p:txBody>
      </p:sp>
      <p:sp>
        <p:nvSpPr>
          <p:cNvPr id="10"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dirty="0" smtClean="0"/>
              <a:t>Europe's Digital Progress Report 2016 – Use of Internet</a:t>
            </a:r>
            <a:endParaRPr lang="en-GB" dirty="0"/>
          </a:p>
        </p:txBody>
      </p:sp>
      <p:sp>
        <p:nvSpPr>
          <p:cNvPr id="11"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defRPr>
            </a:lvl1pPr>
          </a:lstStyle>
          <a:p>
            <a:fld id="{D3627F00-E101-43EC-9B75-53AED0FC21E2}" type="slidenum">
              <a:rPr lang="en-GB" smtClean="0"/>
              <a:pPr/>
              <a:t>‹#›</a:t>
            </a:fld>
            <a:endParaRPr lang="en-GB" dirty="0"/>
          </a:p>
        </p:txBody>
      </p:sp>
    </p:spTree>
    <p:extLst>
      <p:ext uri="{BB962C8B-B14F-4D97-AF65-F5344CB8AC3E}">
        <p14:creationId xmlns:p14="http://schemas.microsoft.com/office/powerpoint/2010/main" xmlns="" val="32143237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endParaRPr lang="en-US"/>
          </a:p>
        </p:txBody>
      </p:sp>
      <p:sp>
        <p:nvSpPr>
          <p:cNvPr id="6" name="Footer Placeholder 5"/>
          <p:cNvSpPr>
            <a:spLocks noGrp="1"/>
          </p:cNvSpPr>
          <p:nvPr>
            <p:ph type="ftr" sz="quarter" idx="11"/>
          </p:nvPr>
        </p:nvSpPr>
        <p:spPr>
          <a:xfrm>
            <a:off x="107950" y="6342063"/>
            <a:ext cx="6048375" cy="469900"/>
          </a:xfrm>
          <a:prstGeom prst="rect">
            <a:avLst/>
          </a:prstGeom>
        </p:spPr>
        <p:txBody>
          <a:bodyPr/>
          <a:lstStyle>
            <a:lvl1pPr algn="ctr">
              <a:defRPr/>
            </a:lvl1pPr>
          </a:lstStyle>
          <a:p>
            <a:pPr>
              <a:defRPr/>
            </a:pPr>
            <a:r>
              <a:rPr lang="en-GB"/>
              <a:t>Digital Agenda Scoreboard 2014</a:t>
            </a:r>
          </a:p>
        </p:txBody>
      </p:sp>
      <p:sp>
        <p:nvSpPr>
          <p:cNvPr id="7" name="Slide Number Placeholder 6"/>
          <p:cNvSpPr>
            <a:spLocks noGrp="1"/>
          </p:cNvSpPr>
          <p:nvPr>
            <p:ph type="sldNum" sz="quarter" idx="12"/>
          </p:nvPr>
        </p:nvSpPr>
        <p:spPr>
          <a:xfrm>
            <a:off x="6227763" y="6446838"/>
            <a:ext cx="549275" cy="365125"/>
          </a:xfrm>
          <a:prstGeom prst="rect">
            <a:avLst/>
          </a:prstGeom>
        </p:spPr>
        <p:txBody>
          <a:bodyPr/>
          <a:lstStyle>
            <a:lvl1pPr>
              <a:defRPr/>
            </a:lvl1pPr>
          </a:lstStyle>
          <a:p>
            <a:fld id="{AD38D589-7210-764D-B194-F7E4D03AAFD8}" type="slidenum">
              <a:rPr lang="en-GB"/>
              <a:pPr/>
              <a:t>‹#›</a:t>
            </a:fld>
            <a:endParaRPr lang="en-GB"/>
          </a:p>
        </p:txBody>
      </p:sp>
    </p:spTree>
    <p:extLst>
      <p:ext uri="{BB962C8B-B14F-4D97-AF65-F5344CB8AC3E}">
        <p14:creationId xmlns:p14="http://schemas.microsoft.com/office/powerpoint/2010/main" xmlns="" val="22401396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endParaRPr lang="en-US"/>
          </a:p>
        </p:txBody>
      </p:sp>
      <p:sp>
        <p:nvSpPr>
          <p:cNvPr id="6" name="Footer Placeholder 5"/>
          <p:cNvSpPr>
            <a:spLocks noGrp="1"/>
          </p:cNvSpPr>
          <p:nvPr>
            <p:ph type="ftr" sz="quarter" idx="11"/>
          </p:nvPr>
        </p:nvSpPr>
        <p:spPr>
          <a:xfrm>
            <a:off x="107950" y="6342063"/>
            <a:ext cx="6048375" cy="469900"/>
          </a:xfrm>
          <a:prstGeom prst="rect">
            <a:avLst/>
          </a:prstGeom>
        </p:spPr>
        <p:txBody>
          <a:bodyPr/>
          <a:lstStyle>
            <a:lvl1pPr algn="ctr">
              <a:defRPr/>
            </a:lvl1pPr>
          </a:lstStyle>
          <a:p>
            <a:pPr>
              <a:defRPr/>
            </a:pPr>
            <a:r>
              <a:rPr lang="en-GB"/>
              <a:t>Digital Agenda Scoreboard 2014</a:t>
            </a:r>
          </a:p>
        </p:txBody>
      </p:sp>
      <p:sp>
        <p:nvSpPr>
          <p:cNvPr id="7" name="Slide Number Placeholder 6"/>
          <p:cNvSpPr>
            <a:spLocks noGrp="1"/>
          </p:cNvSpPr>
          <p:nvPr>
            <p:ph type="sldNum" sz="quarter" idx="12"/>
          </p:nvPr>
        </p:nvSpPr>
        <p:spPr>
          <a:xfrm>
            <a:off x="6227763" y="6446838"/>
            <a:ext cx="549275" cy="365125"/>
          </a:xfrm>
          <a:prstGeom prst="rect">
            <a:avLst/>
          </a:prstGeom>
        </p:spPr>
        <p:txBody>
          <a:bodyPr/>
          <a:lstStyle>
            <a:lvl1pPr>
              <a:defRPr/>
            </a:lvl1pPr>
          </a:lstStyle>
          <a:p>
            <a:fld id="{3EBD244A-F04A-1D4C-9498-373970E381A8}" type="slidenum">
              <a:rPr lang="en-GB"/>
              <a:pPr/>
              <a:t>‹#›</a:t>
            </a:fld>
            <a:endParaRPr lang="en-GB"/>
          </a:p>
        </p:txBody>
      </p:sp>
    </p:spTree>
    <p:extLst>
      <p:ext uri="{BB962C8B-B14F-4D97-AF65-F5344CB8AC3E}">
        <p14:creationId xmlns:p14="http://schemas.microsoft.com/office/powerpoint/2010/main" xmlns="" val="25784085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endParaRPr lang="en-US"/>
          </a:p>
        </p:txBody>
      </p:sp>
      <p:sp>
        <p:nvSpPr>
          <p:cNvPr id="5" name="Footer Placeholder 4"/>
          <p:cNvSpPr>
            <a:spLocks noGrp="1"/>
          </p:cNvSpPr>
          <p:nvPr>
            <p:ph type="ftr" sz="quarter" idx="11"/>
          </p:nvPr>
        </p:nvSpPr>
        <p:spPr>
          <a:xfrm>
            <a:off x="107950" y="6342063"/>
            <a:ext cx="6048375" cy="469900"/>
          </a:xfrm>
          <a:prstGeom prst="rect">
            <a:avLst/>
          </a:prstGeom>
        </p:spPr>
        <p:txBody>
          <a:bodyPr/>
          <a:lstStyle>
            <a:lvl1pPr algn="ctr">
              <a:defRPr/>
            </a:lvl1pPr>
          </a:lstStyle>
          <a:p>
            <a:pPr>
              <a:defRPr/>
            </a:pPr>
            <a:r>
              <a:rPr lang="en-GB"/>
              <a:t>Digital Agenda Scoreboard 2014</a:t>
            </a:r>
          </a:p>
        </p:txBody>
      </p:sp>
      <p:sp>
        <p:nvSpPr>
          <p:cNvPr id="6" name="Slide Number Placeholder 5"/>
          <p:cNvSpPr>
            <a:spLocks noGrp="1"/>
          </p:cNvSpPr>
          <p:nvPr>
            <p:ph type="sldNum" sz="quarter" idx="12"/>
          </p:nvPr>
        </p:nvSpPr>
        <p:spPr>
          <a:xfrm>
            <a:off x="6227763" y="6446838"/>
            <a:ext cx="549275" cy="365125"/>
          </a:xfrm>
          <a:prstGeom prst="rect">
            <a:avLst/>
          </a:prstGeom>
        </p:spPr>
        <p:txBody>
          <a:bodyPr/>
          <a:lstStyle>
            <a:lvl1pPr>
              <a:defRPr/>
            </a:lvl1pPr>
          </a:lstStyle>
          <a:p>
            <a:fld id="{4B89D2FB-BD06-4B4C-B89B-C4A069ACD995}" type="slidenum">
              <a:rPr lang="en-GB"/>
              <a:pPr/>
              <a:t>‹#›</a:t>
            </a:fld>
            <a:endParaRPr lang="en-GB"/>
          </a:p>
        </p:txBody>
      </p:sp>
    </p:spTree>
    <p:extLst>
      <p:ext uri="{BB962C8B-B14F-4D97-AF65-F5344CB8AC3E}">
        <p14:creationId xmlns:p14="http://schemas.microsoft.com/office/powerpoint/2010/main" xmlns="" val="13109707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endParaRPr lang="en-US"/>
          </a:p>
        </p:txBody>
      </p:sp>
      <p:sp>
        <p:nvSpPr>
          <p:cNvPr id="5" name="Footer Placeholder 4"/>
          <p:cNvSpPr>
            <a:spLocks noGrp="1"/>
          </p:cNvSpPr>
          <p:nvPr>
            <p:ph type="ftr" sz="quarter" idx="11"/>
          </p:nvPr>
        </p:nvSpPr>
        <p:spPr>
          <a:xfrm>
            <a:off x="107950" y="6342063"/>
            <a:ext cx="6048375" cy="469900"/>
          </a:xfrm>
          <a:prstGeom prst="rect">
            <a:avLst/>
          </a:prstGeom>
        </p:spPr>
        <p:txBody>
          <a:bodyPr/>
          <a:lstStyle>
            <a:lvl1pPr algn="ctr">
              <a:defRPr/>
            </a:lvl1pPr>
          </a:lstStyle>
          <a:p>
            <a:pPr>
              <a:defRPr/>
            </a:pPr>
            <a:r>
              <a:rPr lang="en-GB"/>
              <a:t>Digital Agenda Scoreboard 2014</a:t>
            </a:r>
          </a:p>
        </p:txBody>
      </p:sp>
      <p:sp>
        <p:nvSpPr>
          <p:cNvPr id="6" name="Slide Number Placeholder 5"/>
          <p:cNvSpPr>
            <a:spLocks noGrp="1"/>
          </p:cNvSpPr>
          <p:nvPr>
            <p:ph type="sldNum" sz="quarter" idx="12"/>
          </p:nvPr>
        </p:nvSpPr>
        <p:spPr>
          <a:xfrm>
            <a:off x="6227763" y="6446838"/>
            <a:ext cx="549275" cy="365125"/>
          </a:xfrm>
          <a:prstGeom prst="rect">
            <a:avLst/>
          </a:prstGeom>
        </p:spPr>
        <p:txBody>
          <a:bodyPr/>
          <a:lstStyle>
            <a:lvl1pPr>
              <a:defRPr/>
            </a:lvl1pPr>
          </a:lstStyle>
          <a:p>
            <a:fld id="{1AB295C1-4209-5745-BFFE-79B539F894A9}" type="slidenum">
              <a:rPr lang="en-GB"/>
              <a:pPr/>
              <a:t>‹#›</a:t>
            </a:fld>
            <a:endParaRPr lang="en-GB"/>
          </a:p>
        </p:txBody>
      </p:sp>
    </p:spTree>
    <p:extLst>
      <p:ext uri="{BB962C8B-B14F-4D97-AF65-F5344CB8AC3E}">
        <p14:creationId xmlns:p14="http://schemas.microsoft.com/office/powerpoint/2010/main" xmlns="" val="59943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Digital Agenda Scoreboard 2014</a:t>
            </a:r>
          </a:p>
        </p:txBody>
      </p:sp>
      <p:sp>
        <p:nvSpPr>
          <p:cNvPr id="7" name="Rectangle 6"/>
          <p:cNvSpPr>
            <a:spLocks noGrp="1" noChangeArrowheads="1"/>
          </p:cNvSpPr>
          <p:nvPr>
            <p:ph type="sldNum" sz="quarter" idx="12"/>
          </p:nvPr>
        </p:nvSpPr>
        <p:spPr>
          <a:ln/>
        </p:spPr>
        <p:txBody>
          <a:bodyPr/>
          <a:lstStyle>
            <a:lvl1pPr>
              <a:defRPr/>
            </a:lvl1pPr>
          </a:lstStyle>
          <a:p>
            <a:fld id="{299A38D9-DBB0-604A-9ECB-8C3B1C0D72B6}" type="slidenum">
              <a:rPr lang="en-GB"/>
              <a:pPr/>
              <a:t>‹#›</a:t>
            </a:fld>
            <a:endParaRPr lang="en-GB"/>
          </a:p>
        </p:txBody>
      </p:sp>
    </p:spTree>
    <p:extLst>
      <p:ext uri="{BB962C8B-B14F-4D97-AF65-F5344CB8AC3E}">
        <p14:creationId xmlns:p14="http://schemas.microsoft.com/office/powerpoint/2010/main" xmlns="" val="1845619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a:t>Digital Agenda Scoreboard 2014</a:t>
            </a:r>
          </a:p>
        </p:txBody>
      </p:sp>
      <p:sp>
        <p:nvSpPr>
          <p:cNvPr id="9" name="Rectangle 6"/>
          <p:cNvSpPr>
            <a:spLocks noGrp="1" noChangeArrowheads="1"/>
          </p:cNvSpPr>
          <p:nvPr>
            <p:ph type="sldNum" sz="quarter" idx="12"/>
          </p:nvPr>
        </p:nvSpPr>
        <p:spPr>
          <a:ln/>
        </p:spPr>
        <p:txBody>
          <a:bodyPr/>
          <a:lstStyle>
            <a:lvl1pPr>
              <a:defRPr/>
            </a:lvl1pPr>
          </a:lstStyle>
          <a:p>
            <a:fld id="{2B6B9E09-B9B3-DC42-9D5B-C0060528F7E7}" type="slidenum">
              <a:rPr lang="en-GB"/>
              <a:pPr/>
              <a:t>‹#›</a:t>
            </a:fld>
            <a:endParaRPr lang="en-GB"/>
          </a:p>
        </p:txBody>
      </p:sp>
    </p:spTree>
    <p:extLst>
      <p:ext uri="{BB962C8B-B14F-4D97-AF65-F5344CB8AC3E}">
        <p14:creationId xmlns:p14="http://schemas.microsoft.com/office/powerpoint/2010/main" xmlns="" val="2556321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a:t>Digital Agenda Scoreboard 2014</a:t>
            </a:r>
          </a:p>
        </p:txBody>
      </p:sp>
      <p:sp>
        <p:nvSpPr>
          <p:cNvPr id="5" name="Rectangle 6"/>
          <p:cNvSpPr>
            <a:spLocks noGrp="1" noChangeArrowheads="1"/>
          </p:cNvSpPr>
          <p:nvPr>
            <p:ph type="sldNum" sz="quarter" idx="12"/>
          </p:nvPr>
        </p:nvSpPr>
        <p:spPr>
          <a:ln/>
        </p:spPr>
        <p:txBody>
          <a:bodyPr/>
          <a:lstStyle>
            <a:lvl1pPr>
              <a:defRPr/>
            </a:lvl1pPr>
          </a:lstStyle>
          <a:p>
            <a:fld id="{6E14D347-6B30-6E4D-863F-1CA774567647}" type="slidenum">
              <a:rPr lang="en-GB"/>
              <a:pPr/>
              <a:t>‹#›</a:t>
            </a:fld>
            <a:endParaRPr lang="en-GB"/>
          </a:p>
        </p:txBody>
      </p:sp>
    </p:spTree>
    <p:extLst>
      <p:ext uri="{BB962C8B-B14F-4D97-AF65-F5344CB8AC3E}">
        <p14:creationId xmlns:p14="http://schemas.microsoft.com/office/powerpoint/2010/main" xmlns="" val="179280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a:t>Digital Agenda Scoreboard 2014</a:t>
            </a:r>
          </a:p>
        </p:txBody>
      </p:sp>
      <p:sp>
        <p:nvSpPr>
          <p:cNvPr id="4" name="Rectangle 6"/>
          <p:cNvSpPr>
            <a:spLocks noGrp="1" noChangeArrowheads="1"/>
          </p:cNvSpPr>
          <p:nvPr>
            <p:ph type="sldNum" sz="quarter" idx="12"/>
          </p:nvPr>
        </p:nvSpPr>
        <p:spPr>
          <a:ln/>
        </p:spPr>
        <p:txBody>
          <a:bodyPr/>
          <a:lstStyle>
            <a:lvl1pPr>
              <a:defRPr/>
            </a:lvl1pPr>
          </a:lstStyle>
          <a:p>
            <a:fld id="{1109AF33-5D36-B94A-8E51-883E0FDAAC01}" type="slidenum">
              <a:rPr lang="en-GB"/>
              <a:pPr/>
              <a:t>‹#›</a:t>
            </a:fld>
            <a:endParaRPr lang="en-GB"/>
          </a:p>
        </p:txBody>
      </p:sp>
    </p:spTree>
    <p:extLst>
      <p:ext uri="{BB962C8B-B14F-4D97-AF65-F5344CB8AC3E}">
        <p14:creationId xmlns:p14="http://schemas.microsoft.com/office/powerpoint/2010/main" xmlns="" val="202576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Digital Agenda Scoreboard 2014</a:t>
            </a:r>
          </a:p>
        </p:txBody>
      </p:sp>
      <p:sp>
        <p:nvSpPr>
          <p:cNvPr id="7" name="Rectangle 6"/>
          <p:cNvSpPr>
            <a:spLocks noGrp="1" noChangeArrowheads="1"/>
          </p:cNvSpPr>
          <p:nvPr>
            <p:ph type="sldNum" sz="quarter" idx="12"/>
          </p:nvPr>
        </p:nvSpPr>
        <p:spPr>
          <a:ln/>
        </p:spPr>
        <p:txBody>
          <a:bodyPr/>
          <a:lstStyle>
            <a:lvl1pPr>
              <a:defRPr/>
            </a:lvl1pPr>
          </a:lstStyle>
          <a:p>
            <a:fld id="{379D19E3-4034-DB40-B7D4-D90525FF01DE}" type="slidenum">
              <a:rPr lang="en-GB"/>
              <a:pPr/>
              <a:t>‹#›</a:t>
            </a:fld>
            <a:endParaRPr lang="en-GB"/>
          </a:p>
        </p:txBody>
      </p:sp>
    </p:spTree>
    <p:extLst>
      <p:ext uri="{BB962C8B-B14F-4D97-AF65-F5344CB8AC3E}">
        <p14:creationId xmlns:p14="http://schemas.microsoft.com/office/powerpoint/2010/main" xmlns="" val="33827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Digital Agenda Scoreboard 2014</a:t>
            </a:r>
          </a:p>
        </p:txBody>
      </p:sp>
      <p:sp>
        <p:nvSpPr>
          <p:cNvPr id="7" name="Rectangle 6"/>
          <p:cNvSpPr>
            <a:spLocks noGrp="1" noChangeArrowheads="1"/>
          </p:cNvSpPr>
          <p:nvPr>
            <p:ph type="sldNum" sz="quarter" idx="12"/>
          </p:nvPr>
        </p:nvSpPr>
        <p:spPr>
          <a:ln/>
        </p:spPr>
        <p:txBody>
          <a:bodyPr/>
          <a:lstStyle>
            <a:lvl1pPr>
              <a:defRPr/>
            </a:lvl1pPr>
          </a:lstStyle>
          <a:p>
            <a:fld id="{D61CEA44-456C-EE40-B7CE-CFDA0CBD6724}" type="slidenum">
              <a:rPr lang="en-GB"/>
              <a:pPr/>
              <a:t>‹#›</a:t>
            </a:fld>
            <a:endParaRPr lang="en-GB"/>
          </a:p>
        </p:txBody>
      </p:sp>
    </p:spTree>
    <p:extLst>
      <p:ext uri="{BB962C8B-B14F-4D97-AF65-F5344CB8AC3E}">
        <p14:creationId xmlns:p14="http://schemas.microsoft.com/office/powerpoint/2010/main" xmlns="" val="36122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theme" Target="../theme/theme2.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BE"/>
              <a:t>Second level</a:t>
            </a:r>
            <a:endParaRPr lang="en-GB"/>
          </a:p>
          <a:p>
            <a:pPr lvl="1"/>
            <a:r>
              <a:rPr lang="en-GB"/>
              <a:t>Third level</a:t>
            </a:r>
          </a:p>
          <a:p>
            <a:pPr lvl="2"/>
            <a:r>
              <a:rPr lang="en-GB"/>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charset="0"/>
              </a:defRPr>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ea typeface="+mn-ea"/>
                <a:cs typeface="+mn-cs"/>
              </a:defRPr>
            </a:lvl1pPr>
          </a:lstStyle>
          <a:p>
            <a:pPr>
              <a:defRPr/>
            </a:pPr>
            <a:r>
              <a:rPr lang="en-GB" altLang="en-US" dirty="0"/>
              <a:t>Digital Agenda Scoreboard 2014</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Arial" charset="0"/>
              </a:defRPr>
            </a:lvl1pPr>
          </a:lstStyle>
          <a:p>
            <a:fld id="{2EC99AAB-E90D-874F-8A28-3043C1F055DC}" type="slidenum">
              <a:rPr lang="en-GB"/>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endParaRPr lang="en-US" sz="1800">
              <a:solidFill>
                <a:srgbClr val="FFFFFF"/>
              </a:solidFill>
              <a:latin typeface="Verdana" charset="0"/>
              <a:ea typeface="ＭＳ Ｐゴシック" charset="0"/>
              <a:cs typeface="Arial" charset="0"/>
            </a:endParaRPr>
          </a:p>
        </p:txBody>
      </p:sp>
      <p:sp>
        <p:nvSpPr>
          <p:cNvPr id="7" name="Rectangle 6"/>
          <p:cNvSpPr>
            <a:spLocks noChangeArrowheads="1"/>
          </p:cNvSpPr>
          <p:nvPr/>
        </p:nvSpPr>
        <p:spPr bwMode="auto">
          <a:xfrm>
            <a:off x="4262438" y="6659563"/>
            <a:ext cx="611187" cy="198437"/>
          </a:xfrm>
          <a:prstGeom prst="rect">
            <a:avLst/>
          </a:prstGeom>
          <a:solidFill>
            <a:srgbClr val="133176"/>
          </a:solidFill>
          <a:ln w="9525">
            <a:solidFill>
              <a:srgbClr val="133176"/>
            </a:solidFill>
            <a:miter lim="800000"/>
            <a:headEnd/>
            <a:tailEnd/>
          </a:ln>
          <a:effectLst>
            <a:outerShdw blurRad="40000" dist="23000" dir="5400000" rotWithShape="0">
              <a:srgbClr val="000000">
                <a:alpha val="34999"/>
              </a:srgbClr>
            </a:outerShdw>
          </a:effectLst>
        </p:spPr>
        <p:txBody>
          <a:bodyPr anchor="ctr"/>
          <a:lstStyle/>
          <a:p>
            <a:pPr algn="ctr" defTabSz="457200" eaLnBrk="1" hangingPunct="1"/>
            <a:endParaRPr lang="en-US" sz="1800">
              <a:solidFill>
                <a:srgbClr val="FFFFFF"/>
              </a:solidFill>
            </a:endParaRPr>
          </a:p>
        </p:txBody>
      </p:sp>
      <p:pic>
        <p:nvPicPr>
          <p:cNvPr id="1033" name="Picture 17" descr="LOGO CE_Vertical_EN_NEG_quadri_HR"/>
          <p:cNvPicPr>
            <a:picLocks noChangeAspect="1" noChangeArrowheads="1"/>
          </p:cNvPicPr>
          <p:nvPr/>
        </p:nvPicPr>
        <p:blipFill>
          <a:blip r:embed="rId14" cstate="email">
            <a:extLst>
              <a:ext uri="{28A0092B-C50C-407E-A947-70E740481C1C}">
                <a14:useLocalDpi xmlns:a14="http://schemas.microsoft.com/office/drawing/2010/main" xmlns=""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6"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84" r:id="rId12"/>
  </p:sldLayoutIdLst>
  <p:timing>
    <p:tnLst>
      <p:par>
        <p:cTn id="1" dur="indefinite" restart="never" nodeType="tmRoot"/>
      </p:par>
    </p:tnLst>
  </p:timing>
  <p:hf hdr="0" dt="0"/>
  <p:txStyles>
    <p:titleStyle>
      <a:lvl1pPr marL="358775" indent="-358775" algn="l" rtl="0" eaLnBrk="0" fontAlgn="base" hangingPunct="0">
        <a:spcBef>
          <a:spcPct val="0"/>
        </a:spcBef>
        <a:spcAft>
          <a:spcPct val="0"/>
        </a:spcAft>
        <a:defRPr sz="3000" b="1">
          <a:solidFill>
            <a:srgbClr val="0F5494"/>
          </a:solidFill>
          <a:latin typeface="+mj-lt"/>
          <a:ea typeface="ＭＳ Ｐゴシック" charset="0"/>
          <a:cs typeface="+mj-cs"/>
        </a:defRPr>
      </a:lvl1pPr>
      <a:lvl2pPr marL="358775" indent="-358775" algn="l" rtl="0" eaLnBrk="0" fontAlgn="base" hangingPunct="0">
        <a:spcBef>
          <a:spcPct val="0"/>
        </a:spcBef>
        <a:spcAft>
          <a:spcPct val="0"/>
        </a:spcAft>
        <a:defRPr sz="3000" b="1">
          <a:solidFill>
            <a:srgbClr val="0F5494"/>
          </a:solidFill>
          <a:latin typeface="Verdana" pitchFamily="34" charset="0"/>
          <a:ea typeface="ＭＳ Ｐゴシック" charset="0"/>
        </a:defRPr>
      </a:lvl2pPr>
      <a:lvl3pPr marL="358775" indent="-358775" algn="l" rtl="0" eaLnBrk="0" fontAlgn="base" hangingPunct="0">
        <a:spcBef>
          <a:spcPct val="0"/>
        </a:spcBef>
        <a:spcAft>
          <a:spcPct val="0"/>
        </a:spcAft>
        <a:defRPr sz="3000" b="1">
          <a:solidFill>
            <a:srgbClr val="0F5494"/>
          </a:solidFill>
          <a:latin typeface="Verdana" pitchFamily="34" charset="0"/>
          <a:ea typeface="ＭＳ Ｐゴシック" charset="0"/>
        </a:defRPr>
      </a:lvl3pPr>
      <a:lvl4pPr marL="358775" indent="-358775" algn="l" rtl="0" eaLnBrk="0" fontAlgn="base" hangingPunct="0">
        <a:spcBef>
          <a:spcPct val="0"/>
        </a:spcBef>
        <a:spcAft>
          <a:spcPct val="0"/>
        </a:spcAft>
        <a:defRPr sz="3000" b="1">
          <a:solidFill>
            <a:srgbClr val="0F5494"/>
          </a:solidFill>
          <a:latin typeface="Verdana" pitchFamily="34" charset="0"/>
          <a:ea typeface="ＭＳ Ｐゴシック" charset="0"/>
        </a:defRPr>
      </a:lvl4pPr>
      <a:lvl5pPr marL="358775" indent="-358775" algn="l" rtl="0" eaLnBrk="0" fontAlgn="base" hangingPunct="0">
        <a:spcBef>
          <a:spcPct val="0"/>
        </a:spcBef>
        <a:spcAft>
          <a:spcPct val="0"/>
        </a:spcAft>
        <a:defRPr sz="3000" b="1">
          <a:solidFill>
            <a:srgbClr val="0F5494"/>
          </a:solidFill>
          <a:latin typeface="Verdana" pitchFamily="34" charset="0"/>
          <a:ea typeface="ＭＳ Ｐゴシック"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ＭＳ Ｐゴシック" charset="0"/>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ea typeface="ＭＳ Ｐゴシック" charset="0"/>
        </a:defRPr>
      </a:lvl2pPr>
      <a:lvl3pPr marL="1143000" indent="-228600" algn="l" rtl="0" eaLnBrk="0" fontAlgn="base" hangingPunct="0">
        <a:spcBef>
          <a:spcPct val="20000"/>
        </a:spcBef>
        <a:spcAft>
          <a:spcPct val="0"/>
        </a:spcAft>
        <a:defRPr sz="1400">
          <a:solidFill>
            <a:srgbClr val="0F5494"/>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5"/>
          <p:cNvSpPr>
            <a:spLocks noGrp="1"/>
          </p:cNvSpPr>
          <p:nvPr>
            <p:ph type="sldNum" sz="quarter" idx="4"/>
          </p:nvPr>
        </p:nvSpPr>
        <p:spPr>
          <a:xfrm>
            <a:off x="6516216" y="6595353"/>
            <a:ext cx="611620" cy="262647"/>
          </a:xfrm>
          <a:prstGeom prst="rect">
            <a:avLst/>
          </a:prstGeom>
        </p:spPr>
        <p:txBody>
          <a:bodyPr vert="horz" lIns="91440" tIns="45720" rIns="91440" bIns="45720" rtlCol="0" anchor="ctr"/>
          <a:lstStyle>
            <a:lvl1pPr algn="ctr">
              <a:defRPr sz="1000">
                <a:solidFill>
                  <a:schemeClr val="tx1">
                    <a:tint val="75000"/>
                  </a:schemeClr>
                </a:solidFill>
                <a:latin typeface="Arial Narrow" panose="020B0606020202030204" pitchFamily="34" charset="0"/>
              </a:defRPr>
            </a:lvl1pPr>
          </a:lstStyle>
          <a:p>
            <a:fld id="{D3627F00-E101-43EC-9B75-53AED0FC21E2}" type="slidenum">
              <a:rPr lang="en-GB" smtClean="0"/>
              <a:pPr/>
              <a:t>‹#›</a:t>
            </a:fld>
            <a:endParaRPr lang="en-GB" dirty="0"/>
          </a:p>
        </p:txBody>
      </p:sp>
      <p:pic>
        <p:nvPicPr>
          <p:cNvPr id="9" name="Picture 2" descr="H:\My Documents\logo-ce-horizontal-en-quadri-lr.png"/>
          <p:cNvPicPr>
            <a:picLocks noChangeAspect="1" noChangeArrowheads="1"/>
          </p:cNvPicPr>
          <p:nvPr userDrawn="1"/>
        </p:nvPicPr>
        <p:blipFill>
          <a:blip r:embed="rId29" cstate="email">
            <a:extLst>
              <a:ext uri="{28A0092B-C50C-407E-A947-70E740481C1C}">
                <a14:useLocalDpi xmlns:a14="http://schemas.microsoft.com/office/drawing/2010/main" xmlns="" val="0"/>
              </a:ext>
            </a:extLst>
          </a:blip>
          <a:srcRect/>
          <a:stretch>
            <a:fillRect/>
          </a:stretch>
        </p:blipFill>
        <p:spPr bwMode="auto">
          <a:xfrm>
            <a:off x="7737054" y="6453336"/>
            <a:ext cx="1371449" cy="36004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Footer Placeholder 4"/>
          <p:cNvSpPr>
            <a:spLocks noGrp="1"/>
          </p:cNvSpPr>
          <p:nvPr>
            <p:ph type="ftr" sz="quarter" idx="3"/>
          </p:nvPr>
        </p:nvSpPr>
        <p:spPr>
          <a:xfrm>
            <a:off x="457200" y="6584395"/>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mtClean="0"/>
              <a:t>Europe's Digital Progress Report 2016 – Use of Internet</a:t>
            </a:r>
            <a:endParaRPr lang="en-GB"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 id="2147484069" r:id="rId13"/>
    <p:sldLayoutId id="2147484070" r:id="rId14"/>
    <p:sldLayoutId id="2147484071" r:id="rId15"/>
    <p:sldLayoutId id="2147484072" r:id="rId16"/>
    <p:sldLayoutId id="2147484073" r:id="rId17"/>
    <p:sldLayoutId id="2147484074" r:id="rId18"/>
    <p:sldLayoutId id="2147484075" r:id="rId19"/>
    <p:sldLayoutId id="2147484076" r:id="rId20"/>
    <p:sldLayoutId id="2147484077" r:id="rId21"/>
    <p:sldLayoutId id="2147484078" r:id="rId22"/>
    <p:sldLayoutId id="2147484079" r:id="rId23"/>
    <p:sldLayoutId id="2147484080" r:id="rId24"/>
    <p:sldLayoutId id="2147484081" r:id="rId25"/>
    <p:sldLayoutId id="2147484082" r:id="rId26"/>
    <p:sldLayoutId id="2147484083" r:id="rId27"/>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charset="0"/>
          <a:ea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400" kern="1200">
          <a:solidFill>
            <a:schemeClr val="tx1"/>
          </a:solidFill>
          <a:latin typeface="Arial Narrow" panose="020B0606020202030204" pitchFamily="34" charset="0"/>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Narrow" panose="020B0606020202030204" pitchFamily="34" charset="0"/>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Narrow" panose="020B0606020202030204" pitchFamily="34" charset="0"/>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Narrow" panose="020B0606020202030204" pitchFamily="34" charset="0"/>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Narrow" panose="020B0606020202030204" pitchFamily="34" charset="0"/>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3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www.enisa.europa.eu/activities/risk-management/evolving-threat-environment/enisa-threat-landscape/etl2015/etl2015/at_download/fullReport" TargetMode="Externa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ctrTitle"/>
          </p:nvPr>
        </p:nvSpPr>
        <p:spPr>
          <a:xfrm>
            <a:off x="1187450" y="2636838"/>
            <a:ext cx="6911975" cy="790575"/>
          </a:xfrm>
        </p:spPr>
        <p:txBody>
          <a:bodyPr/>
          <a:lstStyle/>
          <a:p>
            <a:pPr indent="0" algn="ctr" eaLnBrk="1" hangingPunct="1"/>
            <a:r>
              <a:rPr lang="fr-BE" sz="4800" dirty="0">
                <a:solidFill>
                  <a:schemeClr val="bg1"/>
                </a:solidFill>
                <a:latin typeface="Arial Narrow" charset="0"/>
              </a:rPr>
              <a:t>Use of </a:t>
            </a:r>
            <a:r>
              <a:rPr lang="fr-BE" sz="4800" dirty="0" smtClean="0">
                <a:solidFill>
                  <a:schemeClr val="bg1"/>
                </a:solidFill>
                <a:latin typeface="Arial Narrow" charset="0"/>
              </a:rPr>
              <a:t>Internet</a:t>
            </a:r>
            <a:br>
              <a:rPr lang="fr-BE" sz="4800" dirty="0" smtClean="0">
                <a:solidFill>
                  <a:schemeClr val="bg1"/>
                </a:solidFill>
                <a:latin typeface="Arial Narrow" charset="0"/>
              </a:rPr>
            </a:br>
            <a:r>
              <a:rPr lang="en-GB" sz="3600" dirty="0">
                <a:solidFill>
                  <a:schemeClr val="bg1"/>
                </a:solidFill>
                <a:latin typeface="Arial Narrow" charset="0"/>
              </a:rPr>
              <a:t>Use of Internet Services by Citizens in the </a:t>
            </a:r>
            <a:r>
              <a:rPr lang="en-GB" sz="3600" dirty="0" smtClean="0">
                <a:solidFill>
                  <a:schemeClr val="bg1"/>
                </a:solidFill>
                <a:latin typeface="Arial Narrow" charset="0"/>
              </a:rPr>
              <a:t>EU</a:t>
            </a:r>
            <a:endParaRPr lang="en-GB" sz="3600" dirty="0">
              <a:solidFill>
                <a:schemeClr val="bg1"/>
              </a:solidFill>
              <a:latin typeface="Arial Narrow" charset="0"/>
            </a:endParaRPr>
          </a:p>
        </p:txBody>
      </p:sp>
      <p:sp>
        <p:nvSpPr>
          <p:cNvPr id="2" name="Footer Placeholder 1"/>
          <p:cNvSpPr>
            <a:spLocks noGrp="1"/>
          </p:cNvSpPr>
          <p:nvPr>
            <p:ph type="ftr" sz="quarter" idx="11"/>
          </p:nvPr>
        </p:nvSpPr>
        <p:spPr>
          <a:xfrm>
            <a:off x="3132138" y="6165850"/>
            <a:ext cx="2895600" cy="476250"/>
          </a:xfrm>
        </p:spPr>
        <p:txBody>
          <a:bodyPr/>
          <a:lstStyle/>
          <a:p>
            <a:pPr>
              <a:defRPr/>
            </a:pPr>
            <a:r>
              <a:rPr lang="en-GB" altLang="en-US" dirty="0"/>
              <a:t>Digital Agenda Scoreboard </a:t>
            </a:r>
            <a:r>
              <a:rPr lang="en-GB" altLang="en-US" dirty="0" smtClean="0"/>
              <a:t>2016</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6"/>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3224356" y="3861048"/>
            <a:ext cx="5719445" cy="2400300"/>
          </a:xfrm>
          <a:prstGeom prst="rect">
            <a:avLst/>
          </a:prstGeom>
          <a:noFill/>
          <a:ln>
            <a:noFill/>
          </a:ln>
        </p:spPr>
      </p:pic>
      <p:sp>
        <p:nvSpPr>
          <p:cNvPr id="2" name="Platshållare för text 1"/>
          <p:cNvSpPr>
            <a:spLocks noGrp="1"/>
          </p:cNvSpPr>
          <p:nvPr>
            <p:ph type="body" sz="quarter" idx="13"/>
          </p:nvPr>
        </p:nvSpPr>
        <p:spPr/>
        <p:txBody>
          <a:bodyPr>
            <a:normAutofit lnSpcReduction="10000"/>
          </a:bodyPr>
          <a:lstStyle/>
          <a:p>
            <a:pPr algn="just">
              <a:lnSpc>
                <a:spcPct val="110000"/>
              </a:lnSpc>
              <a:spcBef>
                <a:spcPts val="310"/>
              </a:spcBef>
              <a:spcAft>
                <a:spcPts val="0"/>
              </a:spcAft>
            </a:pPr>
            <a:r>
              <a:rPr lang="en-GB" dirty="0">
                <a:solidFill>
                  <a:srgbClr val="595959"/>
                </a:solidFill>
                <a:ea typeface="Times New Roman" panose="02020603050405020304" pitchFamily="18" charset="0"/>
                <a:cs typeface="Times New Roman" panose="02020603050405020304" pitchFamily="18" charset="0"/>
              </a:rPr>
              <a:t>Over last five years, the share of internet users declaring that security concerns have limited or kept them away from basic online transactions has fallen somewhat, to just under 20 %. Such slow progress is challenging the construction of a true digital single market at EU level, However the situation varies greatly between EU Member States. Some, among the more reticent to trust online transactions, have made substantial progress: IT, ES, and BG. The left side of the charts below shows those countries with better progress since 2010.</a:t>
            </a:r>
            <a:endParaRPr lang="en-GB" sz="1200" dirty="0">
              <a:ea typeface="Calibri" panose="020F0502020204030204" pitchFamily="34" charset="0"/>
              <a:cs typeface="Times New Roman" panose="02020603050405020304" pitchFamily="18" charset="0"/>
            </a:endParaRPr>
          </a:p>
          <a:p>
            <a:pPr algn="just">
              <a:lnSpc>
                <a:spcPct val="110000"/>
              </a:lnSpc>
            </a:pPr>
            <a:r>
              <a:rPr lang="en-GB" dirty="0">
                <a:solidFill>
                  <a:srgbClr val="595959"/>
                </a:solidFill>
                <a:ea typeface="Times New Roman" panose="02020603050405020304" pitchFamily="18" charset="0"/>
                <a:cs typeface="Times New Roman" panose="02020603050405020304" pitchFamily="18" charset="0"/>
              </a:rPr>
              <a:t>DK, FR, FI, and NO experienced trust problems with e-commerce above the EU average, with no progress in the last five years. Mistrust in RO, MT, SE, LV and PT has risen sharply and is above the EU average (right side of the charts). MT, AT and NL seem to have seen a large drop in trust in online banking services.</a:t>
            </a:r>
            <a:endParaRPr lang="en-GB" dirty="0"/>
          </a:p>
        </p:txBody>
      </p:sp>
      <p:sp>
        <p:nvSpPr>
          <p:cNvPr id="3" name="Rubrik 2"/>
          <p:cNvSpPr>
            <a:spLocks noGrp="1"/>
          </p:cNvSpPr>
          <p:nvPr>
            <p:ph type="title"/>
          </p:nvPr>
        </p:nvSpPr>
        <p:spPr/>
        <p:txBody>
          <a:bodyPr/>
          <a:lstStyle/>
          <a:p>
            <a:pPr>
              <a:lnSpc>
                <a:spcPct val="115000"/>
              </a:lnSpc>
              <a:spcBef>
                <a:spcPts val="310"/>
              </a:spcBef>
              <a:spcAft>
                <a:spcPts val="0"/>
              </a:spcAft>
            </a:pPr>
            <a:r>
              <a:rPr lang="en-GB" dirty="0">
                <a:solidFill>
                  <a:srgbClr val="FF0000"/>
                </a:solidFill>
                <a:ea typeface="MS PGothic" panose="020B0600070205080204" pitchFamily="34" charset="-128"/>
              </a:rPr>
              <a:t>Security concerns</a:t>
            </a:r>
            <a:r>
              <a:rPr lang="en-GB" dirty="0">
                <a:solidFill>
                  <a:srgbClr val="000000"/>
                </a:solidFill>
                <a:ea typeface="MS PGothic" panose="020B0600070205080204" pitchFamily="34" charset="-128"/>
              </a:rPr>
              <a:t> continue to keep </a:t>
            </a:r>
            <a:r>
              <a:rPr lang="en-GB" u="sng" dirty="0">
                <a:solidFill>
                  <a:srgbClr val="000000"/>
                </a:solidFill>
                <a:ea typeface="MS PGothic" panose="020B0600070205080204" pitchFamily="34" charset="-128"/>
              </a:rPr>
              <a:t>1/5 </a:t>
            </a:r>
            <a:r>
              <a:rPr lang="en-GB" dirty="0">
                <a:solidFill>
                  <a:srgbClr val="000000"/>
                </a:solidFill>
                <a:ea typeface="MS PGothic" panose="020B0600070205080204" pitchFamily="34" charset="-128"/>
              </a:rPr>
              <a:t>of internet users away from online transactions (e-commerce and e-banking</a:t>
            </a:r>
            <a:r>
              <a:rPr lang="en-GB" dirty="0" smtClean="0">
                <a:solidFill>
                  <a:srgbClr val="000000"/>
                </a:solidFill>
                <a:ea typeface="MS PGothic" panose="020B0600070205080204" pitchFamily="34" charset="-128"/>
              </a:rPr>
              <a:t>).</a:t>
            </a:r>
            <a:endParaRPr lang="en-GB" dirty="0"/>
          </a:p>
        </p:txBody>
      </p:sp>
      <p:pic>
        <p:nvPicPr>
          <p:cNvPr id="5" name="Bildobjekt 4"/>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3347863" y="1315968"/>
            <a:ext cx="5472430" cy="2545080"/>
          </a:xfrm>
          <a:prstGeom prst="rect">
            <a:avLst/>
          </a:prstGeom>
          <a:noFill/>
          <a:ln>
            <a:noFill/>
          </a:ln>
        </p:spPr>
      </p:pic>
      <p:sp>
        <p:nvSpPr>
          <p:cNvPr id="6" name="Rektangel 5"/>
          <p:cNvSpPr/>
          <p:nvPr/>
        </p:nvSpPr>
        <p:spPr>
          <a:xfrm>
            <a:off x="3867327" y="1259613"/>
            <a:ext cx="4968552" cy="258917"/>
          </a:xfrm>
          <a:prstGeom prst="rect">
            <a:avLst/>
          </a:prstGeom>
          <a:solidFill>
            <a:schemeClr val="bg1"/>
          </a:solidFill>
        </p:spPr>
        <p:txBody>
          <a:bodyPr wrap="square">
            <a:spAutoFit/>
          </a:bodyPr>
          <a:lstStyle/>
          <a:p>
            <a:pPr algn="ctr">
              <a:lnSpc>
                <a:spcPct val="115000"/>
              </a:lnSpc>
              <a:spcBef>
                <a:spcPts val="360"/>
              </a:spcBef>
              <a:spcAft>
                <a:spcPts val="0"/>
              </a:spcAft>
            </a:pPr>
            <a:r>
              <a:rPr lang="en-GB" sz="1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Security concerns keeping individuals from e-shopping, EU-28+, 2015 (% internet users)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ktangel 7"/>
          <p:cNvSpPr/>
          <p:nvPr/>
        </p:nvSpPr>
        <p:spPr>
          <a:xfrm>
            <a:off x="3759405" y="3933056"/>
            <a:ext cx="5184396" cy="246221"/>
          </a:xfrm>
          <a:prstGeom prst="rect">
            <a:avLst/>
          </a:prstGeom>
          <a:solidFill>
            <a:schemeClr val="bg1"/>
          </a:solidFill>
        </p:spPr>
        <p:txBody>
          <a:bodyPr wrap="square">
            <a:spAutoFit/>
          </a:bodyPr>
          <a:lstStyle/>
          <a:p>
            <a:pPr algn="ctr"/>
            <a:r>
              <a:rPr lang="en-GB" sz="1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Security concerns keeping individuals from e-banking, EU-28+, 2015 (%internet users)</a:t>
            </a:r>
            <a:endParaRPr lang="en-GB" sz="1000" dirty="0">
              <a:solidFill>
                <a:schemeClr val="tx1"/>
              </a:solidFill>
            </a:endParaRPr>
          </a:p>
        </p:txBody>
      </p:sp>
      <p:sp>
        <p:nvSpPr>
          <p:cNvPr id="9" name="Rektangel 8"/>
          <p:cNvSpPr/>
          <p:nvPr/>
        </p:nvSpPr>
        <p:spPr>
          <a:xfrm>
            <a:off x="3131840" y="6333356"/>
            <a:ext cx="1032655" cy="269304"/>
          </a:xfrm>
          <a:prstGeom prst="rect">
            <a:avLst/>
          </a:prstGeom>
        </p:spPr>
        <p:txBody>
          <a:bodyPr wrap="none">
            <a:spAutoFit/>
          </a:bodyPr>
          <a:lstStyle/>
          <a:p>
            <a:pPr>
              <a:lnSpc>
                <a:spcPct val="115000"/>
              </a:lnSpc>
              <a:spcAft>
                <a:spcPts val="0"/>
              </a:spcAft>
            </a:pPr>
            <a:r>
              <a:rPr lang="en-GB" sz="10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Source: Eurostat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Footer Placeholder 4"/>
          <p:cNvSpPr>
            <a:spLocks noGrp="1"/>
          </p:cNvSpPr>
          <p:nvPr>
            <p:ph type="ftr" sz="quarter" idx="3"/>
          </p:nvPr>
        </p:nvSpPr>
        <p:spPr>
          <a:xfrm>
            <a:off x="9345" y="6597352"/>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1" name="Slide Number Placeholder 4"/>
          <p:cNvSpPr>
            <a:spLocks noGrp="1"/>
          </p:cNvSpPr>
          <p:nvPr>
            <p:ph type="sldNum" sz="quarter" idx="4"/>
          </p:nvPr>
        </p:nvSpPr>
        <p:spPr bwMode="auto">
          <a:xfrm>
            <a:off x="7164288" y="6597352"/>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022ABCC1-1E10-43D1-B414-3C8810629399}" type="slidenum">
              <a:rPr lang="en-GB" sz="1200" smtClean="0">
                <a:solidFill>
                  <a:srgbClr val="898989"/>
                </a:solidFill>
                <a:latin typeface="+mj-lt"/>
              </a:rPr>
              <a:pPr/>
              <a:t>10</a:t>
            </a:fld>
            <a:endParaRPr lang="en-GB" sz="1200" dirty="0">
              <a:solidFill>
                <a:srgbClr val="898989"/>
              </a:solidFill>
              <a:latin typeface="+mj-lt"/>
            </a:endParaRPr>
          </a:p>
        </p:txBody>
      </p:sp>
    </p:spTree>
    <p:extLst>
      <p:ext uri="{BB962C8B-B14F-4D97-AF65-F5344CB8AC3E}">
        <p14:creationId xmlns:p14="http://schemas.microsoft.com/office/powerpoint/2010/main" xmlns="" val="3319745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text 5"/>
          <p:cNvSpPr>
            <a:spLocks noGrp="1"/>
          </p:cNvSpPr>
          <p:nvPr>
            <p:ph type="body" sz="quarter" idx="15"/>
          </p:nvPr>
        </p:nvSpPr>
        <p:spPr>
          <a:xfrm>
            <a:off x="107503" y="1268760"/>
            <a:ext cx="4309865" cy="2016224"/>
          </a:xfrm>
        </p:spPr>
        <p:txBody>
          <a:bodyPr>
            <a:normAutofit/>
          </a:bodyPr>
          <a:lstStyle/>
          <a:p>
            <a:pPr algn="just">
              <a:spcBef>
                <a:spcPts val="310"/>
              </a:spcBef>
            </a:pPr>
            <a:r>
              <a:rPr lang="en-GB" dirty="0">
                <a:solidFill>
                  <a:srgbClr val="595959"/>
                </a:solidFill>
                <a:ea typeface="Times New Roman" panose="02020603050405020304" pitchFamily="18" charset="0"/>
                <a:cs typeface="Times New Roman" panose="02020603050405020304" pitchFamily="18" charset="0"/>
              </a:rPr>
              <a:t>Internet users can be divided into four groups, according to whether they have purchased online (yes/no), and whether security concerns limited or kept them away from e-commerce (yes/no).</a:t>
            </a:r>
            <a:endParaRPr lang="en-GB" dirty="0">
              <a:ea typeface="Calibri" panose="020F0502020204030204" pitchFamily="34" charset="0"/>
              <a:cs typeface="Times New Roman" panose="02020603050405020304" pitchFamily="18" charset="0"/>
            </a:endParaRPr>
          </a:p>
          <a:p>
            <a:pPr algn="just"/>
            <a:r>
              <a:rPr lang="en-GB" dirty="0">
                <a:solidFill>
                  <a:srgbClr val="595959"/>
                </a:solidFill>
                <a:ea typeface="Times New Roman" panose="02020603050405020304" pitchFamily="18" charset="0"/>
                <a:cs typeface="Times New Roman" panose="02020603050405020304" pitchFamily="18" charset="0"/>
              </a:rPr>
              <a:t>At EU level, 9 % of internet users (red segment) are completely deterred from buying online by their </a:t>
            </a:r>
            <a:r>
              <a:rPr lang="en-GB" dirty="0" smtClean="0">
                <a:solidFill>
                  <a:srgbClr val="595959"/>
                </a:solidFill>
                <a:ea typeface="Times New Roman" panose="02020603050405020304" pitchFamily="18" charset="0"/>
                <a:cs typeface="Times New Roman" panose="02020603050405020304" pitchFamily="18" charset="0"/>
              </a:rPr>
              <a:t>concerns</a:t>
            </a:r>
            <a:r>
              <a:rPr lang="en-GB" dirty="0">
                <a:solidFill>
                  <a:srgbClr val="595959"/>
                </a:solidFill>
                <a:ea typeface="Times New Roman" panose="02020603050405020304" pitchFamily="18" charset="0"/>
                <a:cs typeface="Times New Roman" panose="02020603050405020304" pitchFamily="18" charset="0"/>
              </a:rPr>
              <a:t>. It is an important issue to address to develop the Digital Single Market, and in countries like PT and RO it involves 20 % or more persons.</a:t>
            </a:r>
            <a:endParaRPr lang="en-GB" dirty="0"/>
          </a:p>
        </p:txBody>
      </p:sp>
      <p:sp>
        <p:nvSpPr>
          <p:cNvPr id="5" name="Rubrik 4"/>
          <p:cNvSpPr>
            <a:spLocks noGrp="1"/>
          </p:cNvSpPr>
          <p:nvPr>
            <p:ph type="title"/>
          </p:nvPr>
        </p:nvSpPr>
        <p:spPr/>
        <p:txBody>
          <a:bodyPr/>
          <a:lstStyle/>
          <a:p>
            <a:r>
              <a:rPr lang="en-GB" dirty="0">
                <a:solidFill>
                  <a:srgbClr val="000000"/>
                </a:solidFill>
                <a:ea typeface="MS PGothic" panose="020B0600070205080204" pitchFamily="34" charset="-128"/>
                <a:cs typeface="Times New Roman" panose="02020603050405020304" pitchFamily="18" charset="0"/>
              </a:rPr>
              <a:t>In some countries </a:t>
            </a:r>
            <a:r>
              <a:rPr lang="en-GB" dirty="0">
                <a:solidFill>
                  <a:srgbClr val="FF0000"/>
                </a:solidFill>
                <a:ea typeface="MS PGothic" panose="020B0600070205080204" pitchFamily="34" charset="-128"/>
                <a:cs typeface="Times New Roman" panose="02020603050405020304" pitchFamily="18" charset="0"/>
              </a:rPr>
              <a:t>security concerns are keeping internet users away from e-commerce, </a:t>
            </a:r>
            <a:r>
              <a:rPr lang="en-GB" dirty="0">
                <a:solidFill>
                  <a:srgbClr val="000000"/>
                </a:solidFill>
                <a:ea typeface="MS PGothic" panose="020B0600070205080204" pitchFamily="34" charset="-128"/>
                <a:cs typeface="Times New Roman" panose="02020603050405020304" pitchFamily="18" charset="0"/>
              </a:rPr>
              <a:t>while in others, they inspire more </a:t>
            </a:r>
            <a:r>
              <a:rPr lang="en-GB" dirty="0">
                <a:ea typeface="MS PGothic" panose="020B0600070205080204" pitchFamily="34" charset="-128"/>
                <a:cs typeface="Times New Roman" panose="02020603050405020304" pitchFamily="18" charset="0"/>
              </a:rPr>
              <a:t>selective defensive </a:t>
            </a:r>
            <a:r>
              <a:rPr lang="en-GB" dirty="0" smtClean="0">
                <a:ea typeface="MS PGothic" panose="020B0600070205080204" pitchFamily="34" charset="-128"/>
                <a:cs typeface="Times New Roman" panose="02020603050405020304" pitchFamily="18" charset="0"/>
              </a:rPr>
              <a:t>behaviour.</a:t>
            </a:r>
            <a:endParaRPr lang="en-GB" dirty="0"/>
          </a:p>
        </p:txBody>
      </p:sp>
      <p:pic>
        <p:nvPicPr>
          <p:cNvPr id="7" name="Bildobjekt 6"/>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07502" y="3717032"/>
            <a:ext cx="8856985" cy="2664296"/>
          </a:xfrm>
          <a:prstGeom prst="rect">
            <a:avLst/>
          </a:prstGeom>
          <a:noFill/>
          <a:ln>
            <a:noFill/>
          </a:ln>
        </p:spPr>
      </p:pic>
      <p:sp>
        <p:nvSpPr>
          <p:cNvPr id="8" name="Platshållare för text 5"/>
          <p:cNvSpPr txBox="1">
            <a:spLocks/>
          </p:cNvSpPr>
          <p:nvPr/>
        </p:nvSpPr>
        <p:spPr bwMode="auto">
          <a:xfrm>
            <a:off x="4654622" y="1268760"/>
            <a:ext cx="4309865" cy="20162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kern="1200">
                <a:solidFill>
                  <a:schemeClr val="tx1">
                    <a:lumMod val="65000"/>
                    <a:lumOff val="35000"/>
                  </a:schemeClr>
                </a:solidFill>
                <a:latin typeface="Arial Narrow" panose="020B0606020202030204" pitchFamily="34" charset="0"/>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Narrow" panose="020B0606020202030204" pitchFamily="34" charset="0"/>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Narrow" panose="020B0606020202030204" pitchFamily="34" charset="0"/>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Narrow" panose="020B0606020202030204" pitchFamily="34" charset="0"/>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Narrow" panose="020B0606020202030204" pitchFamily="34" charset="0"/>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310"/>
              </a:spcBef>
            </a:pPr>
            <a:r>
              <a:rPr lang="en-GB" dirty="0">
                <a:solidFill>
                  <a:srgbClr val="595959"/>
                </a:solidFill>
                <a:ea typeface="Times New Roman" panose="02020603050405020304" pitchFamily="18" charset="0"/>
                <a:cs typeface="Times New Roman" panose="02020603050405020304" pitchFamily="18" charset="0"/>
              </a:rPr>
              <a:t>For another 10 % of EU internet users (green segment), security concerns seem to simply limit shopping online. The phenomenon could be interpreted as depending on internet users’ capacity to distinguish which websites do or do not deserve trust, and in which situations, such as when using public </a:t>
            </a:r>
            <a:r>
              <a:rPr lang="en-GB" dirty="0" err="1">
                <a:solidFill>
                  <a:srgbClr val="595959"/>
                </a:solidFill>
                <a:ea typeface="Times New Roman" panose="02020603050405020304" pitchFamily="18" charset="0"/>
                <a:cs typeface="Times New Roman" panose="02020603050405020304" pitchFamily="18" charset="0"/>
              </a:rPr>
              <a:t>wifi</a:t>
            </a:r>
            <a:r>
              <a:rPr lang="en-GB" dirty="0">
                <a:solidFill>
                  <a:srgbClr val="595959"/>
                </a:solidFill>
                <a:ea typeface="Times New Roman" panose="02020603050405020304" pitchFamily="18" charset="0"/>
                <a:cs typeface="Times New Roman" panose="02020603050405020304" pitchFamily="18" charset="0"/>
              </a:rPr>
              <a:t>, it is preferable not to conduct money transactions.</a:t>
            </a:r>
            <a:endParaRPr lang="en-GB" dirty="0">
              <a:ea typeface="Calibri" panose="020F0502020204030204" pitchFamily="34" charset="0"/>
              <a:cs typeface="Times New Roman" panose="02020603050405020304" pitchFamily="18" charset="0"/>
            </a:endParaRPr>
          </a:p>
          <a:p>
            <a:pPr algn="just">
              <a:spcBef>
                <a:spcPts val="310"/>
              </a:spcBef>
            </a:pPr>
            <a:r>
              <a:rPr lang="en-GB" dirty="0">
                <a:solidFill>
                  <a:srgbClr val="595959"/>
                </a:solidFill>
                <a:ea typeface="Times New Roman" panose="02020603050405020304" pitchFamily="18" charset="0"/>
                <a:cs typeface="Times New Roman" panose="02020603050405020304" pitchFamily="18" charset="0"/>
              </a:rPr>
              <a:t>The countries where this selective defensive behaviour seems more developed are: SE, NO, FI, FR, DK, MT, ES and NL.</a:t>
            </a:r>
            <a:endParaRPr lang="en-GB" dirty="0">
              <a:effectLst/>
              <a:ea typeface="Calibri" panose="020F0502020204030204" pitchFamily="34" charset="0"/>
              <a:cs typeface="Times New Roman" panose="02020603050405020304" pitchFamily="18" charset="0"/>
            </a:endParaRPr>
          </a:p>
        </p:txBody>
      </p:sp>
      <p:sp>
        <p:nvSpPr>
          <p:cNvPr id="9" name="Rektangel 8"/>
          <p:cNvSpPr/>
          <p:nvPr/>
        </p:nvSpPr>
        <p:spPr>
          <a:xfrm>
            <a:off x="2285636" y="3441716"/>
            <a:ext cx="4572000" cy="246221"/>
          </a:xfrm>
          <a:prstGeom prst="rect">
            <a:avLst/>
          </a:prstGeom>
        </p:spPr>
        <p:txBody>
          <a:bodyPr>
            <a:spAutoFit/>
          </a:bodyPr>
          <a:lstStyle/>
          <a:p>
            <a:pPr algn="ctr"/>
            <a:r>
              <a:rPr lang="en-GB" sz="1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Security concerns and their impact on </a:t>
            </a:r>
            <a:r>
              <a:rPr lang="en-GB" sz="1000" b="1"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eCommerce</a:t>
            </a:r>
            <a:r>
              <a:rPr lang="en-GB" sz="1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EU-28+, 2015 (% internet users)</a:t>
            </a:r>
            <a:endParaRPr lang="en-GB" sz="1000" dirty="0">
              <a:solidFill>
                <a:schemeClr val="tx1"/>
              </a:solidFill>
            </a:endParaRPr>
          </a:p>
        </p:txBody>
      </p:sp>
      <p:sp>
        <p:nvSpPr>
          <p:cNvPr id="10" name="Rektangel 9"/>
          <p:cNvSpPr/>
          <p:nvPr/>
        </p:nvSpPr>
        <p:spPr>
          <a:xfrm>
            <a:off x="179512" y="6088023"/>
            <a:ext cx="2884123" cy="246221"/>
          </a:xfrm>
          <a:prstGeom prst="rect">
            <a:avLst/>
          </a:prstGeom>
        </p:spPr>
        <p:txBody>
          <a:bodyPr wrap="none">
            <a:spAutoFit/>
          </a:bodyPr>
          <a:lstStyle/>
          <a:p>
            <a:r>
              <a:rPr lang="en-GB" sz="1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Source: </a:t>
            </a:r>
            <a:r>
              <a:rPr lang="en-GB" sz="1000" i="1" dirty="0">
                <a:solidFill>
                  <a:schemeClr val="tx1"/>
                </a:solidFill>
                <a:latin typeface="Calibri" panose="020F0502020204030204" pitchFamily="34" charset="0"/>
                <a:ea typeface="Times New Roman" panose="02020603050405020304" pitchFamily="18" charset="0"/>
                <a:cs typeface="Arial" panose="020B0604020202020204" pitchFamily="34" charset="0"/>
              </a:rPr>
              <a:t>Commission services based on Eurostat data</a:t>
            </a:r>
            <a:endParaRPr lang="en-GB" sz="1000" dirty="0">
              <a:solidFill>
                <a:schemeClr val="tx1"/>
              </a:solidFill>
            </a:endParaRPr>
          </a:p>
        </p:txBody>
      </p:sp>
      <p:sp>
        <p:nvSpPr>
          <p:cNvPr id="11" name="Footer Placeholder 4"/>
          <p:cNvSpPr>
            <a:spLocks noGrp="1"/>
          </p:cNvSpPr>
          <p:nvPr>
            <p:ph type="ftr" sz="quarter" idx="3"/>
          </p:nvPr>
        </p:nvSpPr>
        <p:spPr>
          <a:xfrm>
            <a:off x="9345" y="6583740"/>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2" name="Slide Number Placeholder 4"/>
          <p:cNvSpPr>
            <a:spLocks noGrp="1"/>
          </p:cNvSpPr>
          <p:nvPr>
            <p:ph type="sldNum" sz="quarter" idx="4"/>
          </p:nvPr>
        </p:nvSpPr>
        <p:spPr bwMode="auto">
          <a:xfrm>
            <a:off x="7164288" y="6583740"/>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2B0F5E42-CE20-468F-AD2B-43860203D204}" type="slidenum">
              <a:rPr lang="en-GB" sz="1200" smtClean="0">
                <a:solidFill>
                  <a:srgbClr val="898989"/>
                </a:solidFill>
                <a:latin typeface="+mj-lt"/>
              </a:rPr>
              <a:pPr/>
              <a:t>11</a:t>
            </a:fld>
            <a:endParaRPr lang="en-GB" sz="1200" dirty="0">
              <a:solidFill>
                <a:srgbClr val="898989"/>
              </a:solidFill>
              <a:latin typeface="+mj-lt"/>
            </a:endParaRPr>
          </a:p>
        </p:txBody>
      </p:sp>
    </p:spTree>
    <p:extLst>
      <p:ext uri="{BB962C8B-B14F-4D97-AF65-F5344CB8AC3E}">
        <p14:creationId xmlns:p14="http://schemas.microsoft.com/office/powerpoint/2010/main" xmlns="" val="2583763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type="body" sz="quarter" idx="15"/>
          </p:nvPr>
        </p:nvSpPr>
        <p:spPr>
          <a:xfrm>
            <a:off x="107503" y="1052736"/>
            <a:ext cx="4309865" cy="2232248"/>
          </a:xfrm>
        </p:spPr>
        <p:txBody>
          <a:bodyPr>
            <a:normAutofit/>
          </a:bodyPr>
          <a:lstStyle/>
          <a:p>
            <a:pPr algn="just">
              <a:spcBef>
                <a:spcPts val="310"/>
              </a:spcBef>
            </a:pPr>
            <a:r>
              <a:rPr lang="en-GB" dirty="0">
                <a:solidFill>
                  <a:srgbClr val="595959"/>
                </a:solidFill>
                <a:ea typeface="Times New Roman" panose="02020603050405020304" pitchFamily="18" charset="0"/>
                <a:cs typeface="Times New Roman" panose="02020603050405020304" pitchFamily="18" charset="0"/>
              </a:rPr>
              <a:t>While 53 % of citizens shop online, only 16 % engage in cross-border </a:t>
            </a:r>
            <a:r>
              <a:rPr lang="en-GB" dirty="0" err="1">
                <a:solidFill>
                  <a:srgbClr val="595959"/>
                </a:solidFill>
                <a:ea typeface="Times New Roman" panose="02020603050405020304" pitchFamily="18" charset="0"/>
                <a:cs typeface="Times New Roman" panose="02020603050405020304" pitchFamily="18" charset="0"/>
              </a:rPr>
              <a:t>eCommerce</a:t>
            </a:r>
            <a:r>
              <a:rPr lang="en-GB" dirty="0">
                <a:solidFill>
                  <a:srgbClr val="595959"/>
                </a:solidFill>
                <a:ea typeface="Times New Roman" panose="02020603050405020304" pitchFamily="18" charset="0"/>
                <a:cs typeface="Times New Roman" panose="02020603050405020304" pitchFamily="18" charset="0"/>
              </a:rPr>
              <a:t>. While cross-border online shopping is advancing, it is doing so rather slowly, having increased 7 percentage points over the last five years. The differences between Member States are quite big, ranging from Luxembourg, at 68 %, to Romania with under 2 % of people shopping online with sellers from other EU countries.</a:t>
            </a:r>
            <a:endParaRPr lang="en-GB" dirty="0">
              <a:effectLst/>
              <a:ea typeface="Calibri" panose="020F0502020204030204" pitchFamily="34" charset="0"/>
              <a:cs typeface="Times New Roman" panose="02020603050405020304" pitchFamily="18" charset="0"/>
            </a:endParaRPr>
          </a:p>
        </p:txBody>
      </p:sp>
      <p:sp>
        <p:nvSpPr>
          <p:cNvPr id="2" name="Rubrik 1"/>
          <p:cNvSpPr>
            <a:spLocks noGrp="1"/>
          </p:cNvSpPr>
          <p:nvPr>
            <p:ph type="title"/>
          </p:nvPr>
        </p:nvSpPr>
        <p:spPr/>
        <p:txBody>
          <a:bodyPr/>
          <a:lstStyle/>
          <a:p>
            <a:r>
              <a:rPr lang="en-GB" dirty="0" err="1">
                <a:solidFill>
                  <a:srgbClr val="000000"/>
                </a:solidFill>
                <a:ea typeface="MS PGothic" panose="020B0600070205080204" pitchFamily="34" charset="-128"/>
                <a:cs typeface="Times New Roman" panose="02020603050405020304" pitchFamily="18" charset="0"/>
              </a:rPr>
              <a:t>eCommerce</a:t>
            </a:r>
            <a:r>
              <a:rPr lang="en-GB" dirty="0">
                <a:solidFill>
                  <a:srgbClr val="000000"/>
                </a:solidFill>
                <a:ea typeface="MS PGothic" panose="020B0600070205080204" pitchFamily="34" charset="-128"/>
                <a:cs typeface="Times New Roman" panose="02020603050405020304" pitchFamily="18" charset="0"/>
              </a:rPr>
              <a:t>: Individuals </a:t>
            </a:r>
            <a:r>
              <a:rPr lang="en-GB" dirty="0">
                <a:solidFill>
                  <a:srgbClr val="FF0000"/>
                </a:solidFill>
                <a:ea typeface="MS PGothic" panose="020B0600070205080204" pitchFamily="34" charset="-128"/>
                <a:cs typeface="Times New Roman" panose="02020603050405020304" pitchFamily="18" charset="0"/>
              </a:rPr>
              <a:t>ordering cross-border</a:t>
            </a:r>
            <a:r>
              <a:rPr lang="en-GB" dirty="0">
                <a:solidFill>
                  <a:srgbClr val="000000"/>
                </a:solidFill>
                <a:ea typeface="MS PGothic" panose="020B0600070205080204" pitchFamily="34" charset="-128"/>
                <a:cs typeface="Times New Roman" panose="02020603050405020304" pitchFamily="18" charset="0"/>
              </a:rPr>
              <a:t> goods or services </a:t>
            </a:r>
            <a:r>
              <a:rPr lang="en-GB" dirty="0" smtClean="0">
                <a:solidFill>
                  <a:srgbClr val="000000"/>
                </a:solidFill>
                <a:ea typeface="MS PGothic" panose="020B0600070205080204" pitchFamily="34" charset="-128"/>
                <a:cs typeface="Times New Roman" panose="02020603050405020304" pitchFamily="18" charset="0"/>
              </a:rPr>
              <a:t>online.</a:t>
            </a:r>
            <a:endParaRPr lang="en-GB" dirty="0"/>
          </a:p>
        </p:txBody>
      </p:sp>
      <p:graphicFrame>
        <p:nvGraphicFramePr>
          <p:cNvPr id="8" name="Diagram 7"/>
          <p:cNvGraphicFramePr/>
          <p:nvPr>
            <p:extLst>
              <p:ext uri="{D42A27DB-BD31-4B8C-83A1-F6EECF244321}">
                <p14:modId xmlns:p14="http://schemas.microsoft.com/office/powerpoint/2010/main" xmlns="" val="1252130895"/>
              </p:ext>
            </p:extLst>
          </p:nvPr>
        </p:nvGraphicFramePr>
        <p:xfrm>
          <a:off x="107503" y="3501008"/>
          <a:ext cx="8928993" cy="3082732"/>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2"/>
          <p:cNvSpPr txBox="1">
            <a:spLocks/>
          </p:cNvSpPr>
          <p:nvPr/>
        </p:nvSpPr>
        <p:spPr bwMode="auto">
          <a:xfrm>
            <a:off x="4578467" y="1052736"/>
            <a:ext cx="4309865" cy="2232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kern="1200">
                <a:solidFill>
                  <a:schemeClr val="tx1">
                    <a:lumMod val="65000"/>
                    <a:lumOff val="35000"/>
                  </a:schemeClr>
                </a:solidFill>
                <a:latin typeface="Arial Narrow" panose="020B0606020202030204" pitchFamily="34" charset="0"/>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Narrow" panose="020B0606020202030204" pitchFamily="34" charset="0"/>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Narrow" panose="020B0606020202030204" pitchFamily="34" charset="0"/>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Narrow" panose="020B0606020202030204" pitchFamily="34" charset="0"/>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Narrow" panose="020B0606020202030204" pitchFamily="34" charset="0"/>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310"/>
              </a:spcBef>
            </a:pPr>
            <a:r>
              <a:rPr lang="en-GB" dirty="0">
                <a:ea typeface="Calibri" panose="020F0502020204030204" pitchFamily="34" charset="0"/>
                <a:cs typeface="Times New Roman" panose="02020603050405020304" pitchFamily="18" charset="0"/>
              </a:rPr>
              <a:t>The 2015 survey of online consumers showed that, for cross-border purchases from other EU Member States, delivery costs (27 %), high return shipping costs (24 %) and long delivery times (23 %) are among the main consumer concerns. A large number of perceived obstacles relate to key consumer rights, such as return and replacement (getting a faulty product replaced or repaired, 20 %; returning a product consumers did not like and getting reimbursed, 20 %). Concerns related to redress were also frequently quoted, i.e. the difficulty of solving problems if something goes wrong (23 %).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ktangel 5"/>
          <p:cNvSpPr/>
          <p:nvPr/>
        </p:nvSpPr>
        <p:spPr>
          <a:xfrm>
            <a:off x="-10654" y="6324823"/>
            <a:ext cx="2757486" cy="258917"/>
          </a:xfrm>
          <a:prstGeom prst="rect">
            <a:avLst/>
          </a:prstGeom>
        </p:spPr>
        <p:txBody>
          <a:bodyPr wrap="none">
            <a:spAutoFit/>
          </a:bodyPr>
          <a:lstStyle/>
          <a:p>
            <a:pPr>
              <a:lnSpc>
                <a:spcPct val="115000"/>
              </a:lnSpc>
              <a:spcAft>
                <a:spcPts val="0"/>
              </a:spcAft>
            </a:pPr>
            <a:r>
              <a:rPr lang="en-GB" sz="1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Source: European Commission, Digital Scoreboard</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Footer Placeholder 4"/>
          <p:cNvSpPr>
            <a:spLocks noGrp="1"/>
          </p:cNvSpPr>
          <p:nvPr>
            <p:ph type="ftr" sz="quarter" idx="3"/>
          </p:nvPr>
        </p:nvSpPr>
        <p:spPr>
          <a:xfrm>
            <a:off x="9345" y="6597352"/>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1" name="Slide Number Placeholder 4"/>
          <p:cNvSpPr>
            <a:spLocks noGrp="1"/>
          </p:cNvSpPr>
          <p:nvPr>
            <p:ph type="sldNum" sz="quarter" idx="4"/>
          </p:nvPr>
        </p:nvSpPr>
        <p:spPr bwMode="auto">
          <a:xfrm>
            <a:off x="7164288" y="6597352"/>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B6E12C4C-44F3-4818-90AC-34FF0E94E217}" type="slidenum">
              <a:rPr lang="en-GB" sz="1200" smtClean="0">
                <a:solidFill>
                  <a:srgbClr val="898989"/>
                </a:solidFill>
                <a:latin typeface="+mj-lt"/>
              </a:rPr>
              <a:pPr/>
              <a:t>12</a:t>
            </a:fld>
            <a:endParaRPr lang="en-GB" sz="1200" dirty="0">
              <a:solidFill>
                <a:srgbClr val="898989"/>
              </a:solidFill>
              <a:latin typeface="+mj-lt"/>
            </a:endParaRPr>
          </a:p>
        </p:txBody>
      </p:sp>
    </p:spTree>
    <p:extLst>
      <p:ext uri="{BB962C8B-B14F-4D97-AF65-F5344CB8AC3E}">
        <p14:creationId xmlns:p14="http://schemas.microsoft.com/office/powerpoint/2010/main" xmlns="" val="147814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a:graphicFrameLocks/>
          </p:cNvGraphicFramePr>
          <p:nvPr>
            <p:extLst>
              <p:ext uri="{D42A27DB-BD31-4B8C-83A1-F6EECF244321}">
                <p14:modId xmlns:p14="http://schemas.microsoft.com/office/powerpoint/2010/main" xmlns="" val="1689669167"/>
              </p:ext>
            </p:extLst>
          </p:nvPr>
        </p:nvGraphicFramePr>
        <p:xfrm>
          <a:off x="107950" y="3501009"/>
          <a:ext cx="8928100" cy="3024335"/>
        </p:xfrm>
        <a:graphic>
          <a:graphicData uri="http://schemas.openxmlformats.org/drawingml/2006/chart">
            <c:chart xmlns:c="http://schemas.openxmlformats.org/drawingml/2006/chart" xmlns:r="http://schemas.openxmlformats.org/officeDocument/2006/relationships" r:id="rId2"/>
          </a:graphicData>
        </a:graphic>
      </p:graphicFrame>
      <p:sp>
        <p:nvSpPr>
          <p:cNvPr id="36866" name="Text Placeholder 1"/>
          <p:cNvSpPr>
            <a:spLocks noGrp="1"/>
          </p:cNvSpPr>
          <p:nvPr>
            <p:ph type="body" sz="quarter" idx="15"/>
          </p:nvPr>
        </p:nvSpPr>
        <p:spPr>
          <a:xfrm>
            <a:off x="107503" y="1268760"/>
            <a:ext cx="4309865" cy="2016224"/>
          </a:xfrm>
        </p:spPr>
        <p:txBody>
          <a:bodyPr anchor="t">
            <a:normAutofit/>
          </a:bodyPr>
          <a:lstStyle/>
          <a:p>
            <a:pPr algn="just">
              <a:spcBef>
                <a:spcPts val="310"/>
              </a:spcBef>
            </a:pPr>
            <a:r>
              <a:rPr lang="en-GB" dirty="0">
                <a:solidFill>
                  <a:srgbClr val="595959"/>
                </a:solidFill>
                <a:ea typeface="Times New Roman" panose="02020603050405020304" pitchFamily="18" charset="0"/>
                <a:cs typeface="Times New Roman" panose="02020603050405020304" pitchFamily="18" charset="0"/>
              </a:rPr>
              <a:t>Online banking is a common activity among internet users. </a:t>
            </a:r>
            <a:r>
              <a:rPr lang="en-GB" b="1" dirty="0">
                <a:solidFill>
                  <a:srgbClr val="595959"/>
                </a:solidFill>
                <a:ea typeface="Times New Roman" panose="02020603050405020304" pitchFamily="18" charset="0"/>
                <a:cs typeface="Times New Roman" panose="02020603050405020304" pitchFamily="18" charset="0"/>
              </a:rPr>
              <a:t>More than half </a:t>
            </a:r>
            <a:r>
              <a:rPr lang="en-GB" dirty="0">
                <a:solidFill>
                  <a:srgbClr val="595959"/>
                </a:solidFill>
                <a:ea typeface="Times New Roman" panose="02020603050405020304" pitchFamily="18" charset="0"/>
                <a:cs typeface="Times New Roman" panose="02020603050405020304" pitchFamily="18" charset="0"/>
              </a:rPr>
              <a:t>of internet users in the EU </a:t>
            </a:r>
            <a:r>
              <a:rPr lang="en-GB" b="1" dirty="0">
                <a:solidFill>
                  <a:srgbClr val="595959"/>
                </a:solidFill>
                <a:ea typeface="Times New Roman" panose="02020603050405020304" pitchFamily="18" charset="0"/>
                <a:cs typeface="Times New Roman" panose="02020603050405020304" pitchFamily="18" charset="0"/>
              </a:rPr>
              <a:t>transact with their bank online</a:t>
            </a:r>
            <a:r>
              <a:rPr lang="en-GB" dirty="0">
                <a:solidFill>
                  <a:srgbClr val="595959"/>
                </a:solidFill>
                <a:ea typeface="Times New Roman" panose="02020603050405020304" pitchFamily="18" charset="0"/>
                <a:cs typeface="Times New Roman" panose="02020603050405020304" pitchFamily="18" charset="0"/>
              </a:rPr>
              <a:t>.</a:t>
            </a:r>
            <a:endParaRPr lang="en-GB" dirty="0">
              <a:ea typeface="Calibri" panose="020F0502020204030204" pitchFamily="34" charset="0"/>
              <a:cs typeface="Times New Roman" panose="02020603050405020304" pitchFamily="18" charset="0"/>
            </a:endParaRPr>
          </a:p>
          <a:p>
            <a:pPr algn="just"/>
            <a:r>
              <a:rPr lang="en-GB" dirty="0">
                <a:solidFill>
                  <a:srgbClr val="595959"/>
                </a:solidFill>
                <a:ea typeface="Times New Roman" panose="02020603050405020304" pitchFamily="18" charset="0"/>
                <a:cs typeface="Times New Roman" panose="02020603050405020304" pitchFamily="18" charset="0"/>
              </a:rPr>
              <a:t>High shares of internet users doing online banking are recorded in</a:t>
            </a:r>
            <a:r>
              <a:rPr lang="en-GB" b="1" dirty="0">
                <a:solidFill>
                  <a:srgbClr val="595959"/>
                </a:solidFill>
                <a:ea typeface="Times New Roman" panose="02020603050405020304" pitchFamily="18" charset="0"/>
                <a:cs typeface="Times New Roman" panose="02020603050405020304" pitchFamily="18" charset="0"/>
              </a:rPr>
              <a:t> Finland (93 %), Estonia and the Netherlands (91 % each) </a:t>
            </a:r>
            <a:r>
              <a:rPr lang="en-GB" dirty="0">
                <a:solidFill>
                  <a:srgbClr val="595959"/>
                </a:solidFill>
                <a:ea typeface="Times New Roman" panose="02020603050405020304" pitchFamily="18" charset="0"/>
                <a:cs typeface="Times New Roman" panose="02020603050405020304" pitchFamily="18" charset="0"/>
              </a:rPr>
              <a:t>for 2015. The differences between Member States are big, with </a:t>
            </a:r>
            <a:r>
              <a:rPr lang="en-GB" b="1" dirty="0">
                <a:solidFill>
                  <a:srgbClr val="595959"/>
                </a:solidFill>
                <a:ea typeface="Times New Roman" panose="02020603050405020304" pitchFamily="18" charset="0"/>
                <a:cs typeface="Times New Roman" panose="02020603050405020304" pitchFamily="18" charset="0"/>
              </a:rPr>
              <a:t>Bulgaria (9 %)</a:t>
            </a:r>
            <a:r>
              <a:rPr lang="en-GB" dirty="0">
                <a:solidFill>
                  <a:srgbClr val="595959"/>
                </a:solidFill>
                <a:ea typeface="Times New Roman" panose="02020603050405020304" pitchFamily="18" charset="0"/>
                <a:cs typeface="Times New Roman" panose="02020603050405020304" pitchFamily="18" charset="0"/>
              </a:rPr>
              <a:t> and </a:t>
            </a:r>
            <a:r>
              <a:rPr lang="en-GB" b="1" dirty="0">
                <a:solidFill>
                  <a:srgbClr val="595959"/>
                </a:solidFill>
                <a:ea typeface="Times New Roman" panose="02020603050405020304" pitchFamily="18" charset="0"/>
                <a:cs typeface="Times New Roman" panose="02020603050405020304" pitchFamily="18" charset="0"/>
              </a:rPr>
              <a:t>Romania (10 %)</a:t>
            </a:r>
            <a:r>
              <a:rPr lang="en-GB" dirty="0">
                <a:solidFill>
                  <a:srgbClr val="595959"/>
                </a:solidFill>
                <a:ea typeface="Times New Roman" panose="02020603050405020304" pitchFamily="18" charset="0"/>
                <a:cs typeface="Times New Roman" panose="02020603050405020304" pitchFamily="18" charset="0"/>
              </a:rPr>
              <a:t> having the lowest figures</a:t>
            </a:r>
            <a:r>
              <a:rPr lang="en-GB" b="1" dirty="0">
                <a:solidFill>
                  <a:srgbClr val="595959"/>
                </a:solidFill>
                <a:ea typeface="Times New Roman" panose="02020603050405020304" pitchFamily="18" charset="0"/>
                <a:cs typeface="Times New Roman" panose="02020603050405020304" pitchFamily="18" charset="0"/>
              </a:rPr>
              <a:t>.</a:t>
            </a:r>
            <a:endParaRPr lang="en-US" dirty="0">
              <a:solidFill>
                <a:schemeClr val="tx1"/>
              </a:solidFill>
              <a:ea typeface="+mn-ea"/>
            </a:endParaRPr>
          </a:p>
        </p:txBody>
      </p:sp>
      <p:sp>
        <p:nvSpPr>
          <p:cNvPr id="48130" name="Title 2"/>
          <p:cNvSpPr>
            <a:spLocks noGrp="1"/>
          </p:cNvSpPr>
          <p:nvPr>
            <p:ph type="title"/>
          </p:nvPr>
        </p:nvSpPr>
        <p:spPr/>
        <p:txBody>
          <a:bodyPr>
            <a:normAutofit/>
          </a:bodyPr>
          <a:lstStyle/>
          <a:p>
            <a:pPr algn="just">
              <a:lnSpc>
                <a:spcPct val="115000"/>
              </a:lnSpc>
              <a:spcBef>
                <a:spcPts val="310"/>
              </a:spcBef>
              <a:spcAft>
                <a:spcPts val="0"/>
              </a:spcAft>
            </a:pPr>
            <a:r>
              <a:rPr lang="en-GB" dirty="0">
                <a:solidFill>
                  <a:srgbClr val="FF0000"/>
                </a:solidFill>
                <a:ea typeface="MS PGothic" panose="020B0600070205080204" pitchFamily="34" charset="-128"/>
                <a:cs typeface="Times New Roman" panose="02020603050405020304" pitchFamily="18" charset="0"/>
              </a:rPr>
              <a:t>More than half </a:t>
            </a:r>
            <a:r>
              <a:rPr lang="en-GB" dirty="0">
                <a:solidFill>
                  <a:srgbClr val="000000"/>
                </a:solidFill>
                <a:ea typeface="MS PGothic" panose="020B0600070205080204" pitchFamily="34" charset="-128"/>
                <a:cs typeface="Times New Roman" panose="02020603050405020304" pitchFamily="18" charset="0"/>
              </a:rPr>
              <a:t>of EU Internet users use </a:t>
            </a:r>
            <a:r>
              <a:rPr lang="en-GB" dirty="0">
                <a:solidFill>
                  <a:srgbClr val="FF0000"/>
                </a:solidFill>
                <a:ea typeface="MS PGothic" panose="020B0600070205080204" pitchFamily="34" charset="-128"/>
                <a:cs typeface="Times New Roman" panose="02020603050405020304" pitchFamily="18" charset="0"/>
              </a:rPr>
              <a:t>online </a:t>
            </a:r>
            <a:r>
              <a:rPr lang="en-GB" dirty="0" smtClean="0">
                <a:solidFill>
                  <a:srgbClr val="FF0000"/>
                </a:solidFill>
                <a:ea typeface="MS PGothic" panose="020B0600070205080204" pitchFamily="34" charset="-128"/>
                <a:cs typeface="Times New Roman" panose="02020603050405020304" pitchFamily="18" charset="0"/>
              </a:rPr>
              <a:t>banking.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134" name="Text Placeholder 1"/>
          <p:cNvSpPr txBox="1">
            <a:spLocks/>
          </p:cNvSpPr>
          <p:nvPr/>
        </p:nvSpPr>
        <p:spPr bwMode="auto">
          <a:xfrm>
            <a:off x="4560888" y="1268760"/>
            <a:ext cx="4310062" cy="20162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pPr algn="just">
              <a:spcBef>
                <a:spcPts val="310"/>
              </a:spcBef>
              <a:spcAft>
                <a:spcPts val="0"/>
              </a:spcAft>
            </a:pPr>
            <a:r>
              <a:rPr lang="en-GB" sz="1400" dirty="0">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Concerning progress in the EU overall, </a:t>
            </a:r>
            <a:r>
              <a:rPr lang="en-GB" sz="1400" b="1" dirty="0">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from 2010 to 2015 the percentage</a:t>
            </a:r>
            <a:r>
              <a:rPr lang="en-GB" sz="1400" dirty="0">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 of internet users doing online banking </a:t>
            </a:r>
            <a:r>
              <a:rPr lang="en-GB" sz="1400" b="1" dirty="0">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increased slightly </a:t>
            </a:r>
            <a:r>
              <a:rPr lang="en-GB" sz="1400" dirty="0">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from 52 % to 57 %. Between 2014 and 2015 there was no change.</a:t>
            </a:r>
            <a:endParaRPr lang="en-GB" sz="1400" dirty="0">
              <a:latin typeface="Arial Narrow" panose="020B0606020202030204" pitchFamily="34" charset="0"/>
              <a:ea typeface="Calibri" panose="020F0502020204030204" pitchFamily="34" charset="0"/>
              <a:cs typeface="Times New Roman" panose="02020603050405020304" pitchFamily="18" charset="0"/>
            </a:endParaRPr>
          </a:p>
          <a:p>
            <a:pPr algn="just">
              <a:spcBef>
                <a:spcPts val="310"/>
              </a:spcBef>
              <a:spcAft>
                <a:spcPts val="0"/>
              </a:spcAft>
            </a:pPr>
            <a:r>
              <a:rPr lang="en-GB" sz="1400" dirty="0">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Countries with high levels of online banking among internet users also tend to have high rates of </a:t>
            </a:r>
            <a:r>
              <a:rPr lang="en-GB" sz="1400" dirty="0" err="1">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eCommerce</a:t>
            </a:r>
            <a:r>
              <a:rPr lang="en-GB" sz="1400" dirty="0">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 </a:t>
            </a:r>
            <a:endParaRPr lang="en-GB"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8" name="Rektangel 7"/>
          <p:cNvSpPr/>
          <p:nvPr/>
        </p:nvSpPr>
        <p:spPr>
          <a:xfrm>
            <a:off x="0" y="6237312"/>
            <a:ext cx="2757486" cy="258917"/>
          </a:xfrm>
          <a:prstGeom prst="rect">
            <a:avLst/>
          </a:prstGeom>
        </p:spPr>
        <p:txBody>
          <a:bodyPr wrap="none">
            <a:spAutoFit/>
          </a:bodyPr>
          <a:lstStyle/>
          <a:p>
            <a:pPr>
              <a:lnSpc>
                <a:spcPct val="115000"/>
              </a:lnSpc>
              <a:spcAft>
                <a:spcPts val="0"/>
              </a:spcAft>
            </a:pPr>
            <a:r>
              <a:rPr lang="en-GB" sz="1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Source: European Commission, Digital Scoreboard</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Footer Placeholder 4"/>
          <p:cNvSpPr>
            <a:spLocks noGrp="1"/>
          </p:cNvSpPr>
          <p:nvPr>
            <p:ph type="ftr" sz="quarter" idx="3"/>
          </p:nvPr>
        </p:nvSpPr>
        <p:spPr>
          <a:xfrm>
            <a:off x="9345" y="6583740"/>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0" name="Slide Number Placeholder 4"/>
          <p:cNvSpPr>
            <a:spLocks noGrp="1"/>
          </p:cNvSpPr>
          <p:nvPr>
            <p:ph type="sldNum" sz="quarter" idx="4"/>
          </p:nvPr>
        </p:nvSpPr>
        <p:spPr bwMode="auto">
          <a:xfrm>
            <a:off x="7164288" y="6583740"/>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4AA97F96-E53E-4272-8A53-47E713BA274A}" type="slidenum">
              <a:rPr lang="en-GB" sz="1200" smtClean="0">
                <a:solidFill>
                  <a:srgbClr val="898989"/>
                </a:solidFill>
                <a:latin typeface="+mj-lt"/>
              </a:rPr>
              <a:pPr/>
              <a:t>13</a:t>
            </a:fld>
            <a:endParaRPr lang="en-GB" sz="1200" dirty="0">
              <a:solidFill>
                <a:srgbClr val="898989"/>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Placeholder 1"/>
          <p:cNvSpPr>
            <a:spLocks noGrp="1"/>
          </p:cNvSpPr>
          <p:nvPr>
            <p:ph type="body" sz="quarter" idx="15"/>
          </p:nvPr>
        </p:nvSpPr>
        <p:spPr>
          <a:xfrm>
            <a:off x="107503" y="764704"/>
            <a:ext cx="4309865" cy="2520280"/>
          </a:xfrm>
        </p:spPr>
        <p:txBody>
          <a:bodyPr anchor="t">
            <a:noAutofit/>
          </a:bodyPr>
          <a:lstStyle/>
          <a:p>
            <a:pPr algn="just">
              <a:defRPr/>
            </a:pPr>
            <a:r>
              <a:rPr lang="en-GB" dirty="0">
                <a:solidFill>
                  <a:srgbClr val="595959"/>
                </a:solidFill>
                <a:ea typeface="Times New Roman" panose="02020603050405020304" pitchFamily="18" charset="0"/>
                <a:cs typeface="Times New Roman" panose="02020603050405020304" pitchFamily="18" charset="0"/>
              </a:rPr>
              <a:t>Social networks have been around for some time </a:t>
            </a:r>
            <a:r>
              <a:rPr lang="en-GB">
                <a:solidFill>
                  <a:srgbClr val="595959"/>
                </a:solidFill>
                <a:ea typeface="Times New Roman" panose="02020603050405020304" pitchFamily="18" charset="0"/>
                <a:cs typeface="Times New Roman" panose="02020603050405020304" pitchFamily="18" charset="0"/>
              </a:rPr>
              <a:t>and </a:t>
            </a:r>
            <a:r>
              <a:rPr lang="en-GB" smtClean="0">
                <a:solidFill>
                  <a:srgbClr val="595959"/>
                </a:solidFill>
                <a:ea typeface="Times New Roman" panose="02020603050405020304" pitchFamily="18" charset="0"/>
                <a:cs typeface="Times New Roman" panose="02020603050405020304" pitchFamily="18" charset="0"/>
              </a:rPr>
              <a:t>is </a:t>
            </a:r>
            <a:r>
              <a:rPr lang="en-GB" dirty="0">
                <a:solidFill>
                  <a:srgbClr val="595959"/>
                </a:solidFill>
                <a:ea typeface="Times New Roman" panose="02020603050405020304" pitchFamily="18" charset="0"/>
                <a:cs typeface="Times New Roman" panose="02020603050405020304" pitchFamily="18" charset="0"/>
              </a:rPr>
              <a:t>a common and popular activity among internet users. In 2015, 63 % of internet users participated in social networks. Among 16- to 24-year-olds, the rate of users is close to saturation at 90 %, while the older age groups still see growth in the number of users. Participation in social networks online is an activity with a high frequency of use and all groups see growth in time spent on social networks. While Facebook is the dominant platform, there are several different choices. The higher the age, the more dominant Facebook is as the choice of network. Among younger people, other services are more frequently used.</a:t>
            </a:r>
            <a:endParaRPr lang="en-US" dirty="0" smtClean="0">
              <a:ea typeface="+mn-ea"/>
            </a:endParaRPr>
          </a:p>
        </p:txBody>
      </p:sp>
      <p:sp>
        <p:nvSpPr>
          <p:cNvPr id="48130" name="Title 2"/>
          <p:cNvSpPr>
            <a:spLocks noGrp="1"/>
          </p:cNvSpPr>
          <p:nvPr>
            <p:ph type="title"/>
          </p:nvPr>
        </p:nvSpPr>
        <p:spPr>
          <a:xfrm>
            <a:off x="107504" y="109213"/>
            <a:ext cx="8928992" cy="799507"/>
          </a:xfrm>
        </p:spPr>
        <p:txBody>
          <a:bodyPr>
            <a:normAutofit/>
          </a:bodyPr>
          <a:lstStyle/>
          <a:p>
            <a:pPr eaLnBrk="1" hangingPunct="1"/>
            <a:r>
              <a:rPr lang="en-GB" dirty="0">
                <a:solidFill>
                  <a:srgbClr val="000000"/>
                </a:solidFill>
                <a:ea typeface="MS PGothic" panose="020B0600070205080204" pitchFamily="34" charset="-128"/>
                <a:cs typeface="Times New Roman" panose="02020603050405020304" pitchFamily="18" charset="0"/>
              </a:rPr>
              <a:t>Participation in </a:t>
            </a:r>
            <a:r>
              <a:rPr lang="en-GB" dirty="0">
                <a:solidFill>
                  <a:srgbClr val="FF0000"/>
                </a:solidFill>
                <a:ea typeface="MS PGothic" panose="020B0600070205080204" pitchFamily="34" charset="-128"/>
                <a:cs typeface="Times New Roman" panose="02020603050405020304" pitchFamily="18" charset="0"/>
              </a:rPr>
              <a:t>social networks online </a:t>
            </a:r>
            <a:r>
              <a:rPr lang="en-GB" dirty="0">
                <a:solidFill>
                  <a:srgbClr val="000000"/>
                </a:solidFill>
                <a:ea typeface="MS PGothic" panose="020B0600070205080204" pitchFamily="34" charset="-128"/>
                <a:cs typeface="Times New Roman" panose="02020603050405020304" pitchFamily="18" charset="0"/>
              </a:rPr>
              <a:t>is still </a:t>
            </a:r>
            <a:r>
              <a:rPr lang="en-GB" dirty="0" smtClean="0">
                <a:solidFill>
                  <a:srgbClr val="FF0000"/>
                </a:solidFill>
                <a:ea typeface="MS PGothic" panose="020B0600070205080204" pitchFamily="34" charset="-128"/>
                <a:cs typeface="Times New Roman" panose="02020603050405020304" pitchFamily="18" charset="0"/>
              </a:rPr>
              <a:t>increasing.</a:t>
            </a:r>
            <a:endParaRPr lang="en-US" dirty="0">
              <a:solidFill>
                <a:srgbClr val="FF0000"/>
              </a:solidFill>
              <a:latin typeface="Arial Narrow" charset="0"/>
            </a:endParaRPr>
          </a:p>
        </p:txBody>
      </p:sp>
      <p:sp>
        <p:nvSpPr>
          <p:cNvPr id="48134" name="Text Placeholder 1"/>
          <p:cNvSpPr txBox="1">
            <a:spLocks/>
          </p:cNvSpPr>
          <p:nvPr/>
        </p:nvSpPr>
        <p:spPr bwMode="auto">
          <a:xfrm>
            <a:off x="4644008" y="764704"/>
            <a:ext cx="4226942" cy="2520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pPr algn="just">
              <a:spcBef>
                <a:spcPts val="310"/>
              </a:spcBef>
              <a:spcAft>
                <a:spcPts val="0"/>
              </a:spcAft>
            </a:pPr>
            <a:r>
              <a:rPr lang="en-GB" sz="1400" dirty="0">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The country with the biggest proportion of internet users on social networks is Hungary, with 83 %. Belgium, Malta and Romania follow with 78 % of users each.</a:t>
            </a:r>
            <a:endParaRPr lang="en-GB" sz="1400" dirty="0">
              <a:latin typeface="Arial Narrow" panose="020B0606020202030204" pitchFamily="34" charset="0"/>
              <a:ea typeface="Calibri" panose="020F0502020204030204" pitchFamily="34" charset="0"/>
              <a:cs typeface="Times New Roman" panose="02020603050405020304" pitchFamily="18" charset="0"/>
            </a:endParaRPr>
          </a:p>
          <a:p>
            <a:pPr algn="just"/>
            <a:r>
              <a:rPr lang="en-GB" sz="1400" dirty="0">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Most European countries saw an increase in the number of social network users between 2014 and 2015. Belgium and Germany had big increases of 16 or 17 percentage points. Some countries saw small declines. France has the lowest share of users and has not seen any increase over the last four years. This was also the situation in Germany until a sudden increase in 2015.</a:t>
            </a:r>
            <a:endParaRPr lang="en-US" sz="1400" dirty="0" smtClean="0">
              <a:latin typeface="Arial Narrow" panose="020B0606020202030204" pitchFamily="34" charset="0"/>
            </a:endParaRPr>
          </a:p>
        </p:txBody>
      </p:sp>
      <p:graphicFrame>
        <p:nvGraphicFramePr>
          <p:cNvPr id="8" name="Diagram 7"/>
          <p:cNvGraphicFramePr/>
          <p:nvPr>
            <p:extLst>
              <p:ext uri="{D42A27DB-BD31-4B8C-83A1-F6EECF244321}">
                <p14:modId xmlns:p14="http://schemas.microsoft.com/office/powerpoint/2010/main" xmlns="" val="1152704920"/>
              </p:ext>
            </p:extLst>
          </p:nvPr>
        </p:nvGraphicFramePr>
        <p:xfrm>
          <a:off x="119798" y="3501008"/>
          <a:ext cx="8916698" cy="3024336"/>
        </p:xfrm>
        <a:graphic>
          <a:graphicData uri="http://schemas.openxmlformats.org/drawingml/2006/chart">
            <c:chart xmlns:c="http://schemas.openxmlformats.org/drawingml/2006/chart" xmlns:r="http://schemas.openxmlformats.org/officeDocument/2006/relationships" r:id="rId2"/>
          </a:graphicData>
        </a:graphic>
      </p:graphicFrame>
      <p:sp>
        <p:nvSpPr>
          <p:cNvPr id="9" name="Rektangel 8"/>
          <p:cNvSpPr/>
          <p:nvPr/>
        </p:nvSpPr>
        <p:spPr>
          <a:xfrm>
            <a:off x="96849" y="6194419"/>
            <a:ext cx="2757486" cy="258917"/>
          </a:xfrm>
          <a:prstGeom prst="rect">
            <a:avLst/>
          </a:prstGeom>
        </p:spPr>
        <p:txBody>
          <a:bodyPr wrap="none">
            <a:spAutoFit/>
          </a:bodyPr>
          <a:lstStyle/>
          <a:p>
            <a:pPr>
              <a:lnSpc>
                <a:spcPct val="115000"/>
              </a:lnSpc>
              <a:spcAft>
                <a:spcPts val="0"/>
              </a:spcAft>
            </a:pPr>
            <a:r>
              <a:rPr lang="en-GB" sz="1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Source: European Commission, Digital Scoreboard</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Footer Placeholder 4"/>
          <p:cNvSpPr>
            <a:spLocks noGrp="1"/>
          </p:cNvSpPr>
          <p:nvPr>
            <p:ph type="ftr" sz="quarter" idx="3"/>
          </p:nvPr>
        </p:nvSpPr>
        <p:spPr>
          <a:xfrm>
            <a:off x="9345" y="6597352"/>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0" name="Slide Number Placeholder 4"/>
          <p:cNvSpPr>
            <a:spLocks noGrp="1"/>
          </p:cNvSpPr>
          <p:nvPr>
            <p:ph type="sldNum" sz="quarter" idx="4"/>
          </p:nvPr>
        </p:nvSpPr>
        <p:spPr bwMode="auto">
          <a:xfrm>
            <a:off x="7164288" y="6597352"/>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792D8F59-CDB6-48BC-B2DD-FFFA3CC6C945}" type="slidenum">
              <a:rPr lang="en-GB" sz="1200" smtClean="0">
                <a:solidFill>
                  <a:srgbClr val="898989"/>
                </a:solidFill>
                <a:latin typeface="+mj-lt"/>
              </a:rPr>
              <a:pPr/>
              <a:t>14</a:t>
            </a:fld>
            <a:endParaRPr lang="en-GB" sz="1200" dirty="0">
              <a:solidFill>
                <a:srgbClr val="898989"/>
              </a:solidFill>
              <a:latin typeface="+mj-lt"/>
            </a:endParaRPr>
          </a:p>
        </p:txBody>
      </p:sp>
    </p:spTree>
    <p:extLst>
      <p:ext uri="{BB962C8B-B14F-4D97-AF65-F5344CB8AC3E}">
        <p14:creationId xmlns:p14="http://schemas.microsoft.com/office/powerpoint/2010/main" xmlns="" val="3990397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Placeholder 1"/>
          <p:cNvSpPr>
            <a:spLocks noGrp="1"/>
          </p:cNvSpPr>
          <p:nvPr>
            <p:ph type="body" sz="quarter" idx="15"/>
          </p:nvPr>
        </p:nvSpPr>
        <p:spPr>
          <a:xfrm>
            <a:off x="107503" y="1268760"/>
            <a:ext cx="4309865" cy="2016224"/>
          </a:xfrm>
        </p:spPr>
        <p:txBody>
          <a:bodyPr anchor="t">
            <a:noAutofit/>
          </a:bodyPr>
          <a:lstStyle/>
          <a:p>
            <a:pPr algn="just">
              <a:defRPr/>
            </a:pPr>
            <a:r>
              <a:rPr lang="en-GB" dirty="0"/>
              <a:t>Mobile use of the internet in Europe really started to take off around 2010. Today 43 % of the population (aged 16-74 years) use their mobile phone to access the internet when they are away from home or work. Mobile internet increases the opportunity to access online services. Some countries like Finland and Sweden have seen steep growth over the last five years and are approaching 70 % of users. Yet, these countries still have high rates of growth.</a:t>
            </a:r>
            <a:endParaRPr lang="en-US" dirty="0" smtClean="0">
              <a:ea typeface="+mn-ea"/>
            </a:endParaRPr>
          </a:p>
        </p:txBody>
      </p:sp>
      <p:sp>
        <p:nvSpPr>
          <p:cNvPr id="48130" name="Title 2"/>
          <p:cNvSpPr>
            <a:spLocks noGrp="1"/>
          </p:cNvSpPr>
          <p:nvPr>
            <p:ph type="title"/>
          </p:nvPr>
        </p:nvSpPr>
        <p:spPr/>
        <p:txBody>
          <a:bodyPr>
            <a:normAutofit/>
          </a:bodyPr>
          <a:lstStyle/>
          <a:p>
            <a:pPr algn="just">
              <a:lnSpc>
                <a:spcPct val="115000"/>
              </a:lnSpc>
              <a:spcBef>
                <a:spcPts val="310"/>
              </a:spcBef>
              <a:spcAft>
                <a:spcPts val="0"/>
              </a:spcAft>
            </a:pPr>
            <a:r>
              <a:rPr lang="en-GB" dirty="0">
                <a:solidFill>
                  <a:srgbClr val="000000"/>
                </a:solidFill>
                <a:ea typeface="MS PGothic" panose="020B0600070205080204" pitchFamily="34" charset="-128"/>
                <a:cs typeface="Times New Roman" panose="02020603050405020304" pitchFamily="18" charset="0"/>
              </a:rPr>
              <a:t>The internet becomes </a:t>
            </a:r>
            <a:r>
              <a:rPr lang="en-GB" dirty="0" smtClean="0">
                <a:solidFill>
                  <a:srgbClr val="FF0000"/>
                </a:solidFill>
                <a:ea typeface="MS PGothic" panose="020B0600070205080204" pitchFamily="34" charset="-128"/>
                <a:cs typeface="Times New Roman" panose="02020603050405020304" pitchFamily="18" charset="0"/>
              </a:rPr>
              <a:t>mobile.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134" name="Text Placeholder 1"/>
          <p:cNvSpPr txBox="1">
            <a:spLocks/>
          </p:cNvSpPr>
          <p:nvPr/>
        </p:nvSpPr>
        <p:spPr bwMode="auto">
          <a:xfrm>
            <a:off x="4716016" y="1268760"/>
            <a:ext cx="4166046" cy="20162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pPr algn="just" eaLnBrk="1" hangingPunct="1">
              <a:spcBef>
                <a:spcPct val="20000"/>
              </a:spcBef>
            </a:pPr>
            <a:r>
              <a:rPr lang="en-GB" sz="1400" dirty="0">
                <a:solidFill>
                  <a:srgbClr val="595959"/>
                </a:solidFill>
                <a:latin typeface="Arial Narrow" panose="020B0606020202030204" pitchFamily="34" charset="0"/>
                <a:ea typeface="Times New Roman" panose="02020603050405020304" pitchFamily="18" charset="0"/>
                <a:cs typeface="Times New Roman" panose="02020603050405020304" pitchFamily="18" charset="0"/>
              </a:rPr>
              <a:t>If growth in use continues, mobile devices could be expected to overtake computers as the primary tool for accessing services and content online. There is of course a correlation between internet use in general and the use of internet on a mobile phone. Still, some countries have a higher rate of mobile users among their internet users than others. In Spain, 80 % of internet users are mobile, while in Cyprus the number is only 32 %.</a:t>
            </a:r>
            <a:endParaRPr lang="en-US" sz="1400" dirty="0" smtClean="0"/>
          </a:p>
        </p:txBody>
      </p:sp>
      <p:graphicFrame>
        <p:nvGraphicFramePr>
          <p:cNvPr id="8" name="Diagram 7"/>
          <p:cNvGraphicFramePr/>
          <p:nvPr>
            <p:extLst>
              <p:ext uri="{D42A27DB-BD31-4B8C-83A1-F6EECF244321}">
                <p14:modId xmlns:p14="http://schemas.microsoft.com/office/powerpoint/2010/main" xmlns="" val="960481554"/>
              </p:ext>
            </p:extLst>
          </p:nvPr>
        </p:nvGraphicFramePr>
        <p:xfrm>
          <a:off x="107502" y="3501008"/>
          <a:ext cx="8928993" cy="3024336"/>
        </p:xfrm>
        <a:graphic>
          <a:graphicData uri="http://schemas.openxmlformats.org/drawingml/2006/chart">
            <c:chart xmlns:c="http://schemas.openxmlformats.org/drawingml/2006/chart" xmlns:r="http://schemas.openxmlformats.org/officeDocument/2006/relationships" r:id="rId2"/>
          </a:graphicData>
        </a:graphic>
      </p:graphicFrame>
      <p:sp>
        <p:nvSpPr>
          <p:cNvPr id="9" name="Rektangel 8"/>
          <p:cNvSpPr/>
          <p:nvPr/>
        </p:nvSpPr>
        <p:spPr>
          <a:xfrm>
            <a:off x="107502" y="6194419"/>
            <a:ext cx="2757486" cy="258917"/>
          </a:xfrm>
          <a:prstGeom prst="rect">
            <a:avLst/>
          </a:prstGeom>
        </p:spPr>
        <p:txBody>
          <a:bodyPr wrap="none">
            <a:spAutoFit/>
          </a:bodyPr>
          <a:lstStyle/>
          <a:p>
            <a:pPr>
              <a:lnSpc>
                <a:spcPct val="115000"/>
              </a:lnSpc>
              <a:spcAft>
                <a:spcPts val="0"/>
              </a:spcAft>
            </a:pPr>
            <a:r>
              <a:rPr lang="en-GB" sz="1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Source: European Commission, Digital Scoreboard</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Footer Placeholder 4"/>
          <p:cNvSpPr>
            <a:spLocks noGrp="1"/>
          </p:cNvSpPr>
          <p:nvPr>
            <p:ph type="ftr" sz="quarter" idx="3"/>
          </p:nvPr>
        </p:nvSpPr>
        <p:spPr>
          <a:xfrm>
            <a:off x="9345" y="6583740"/>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0" name="Slide Number Placeholder 4"/>
          <p:cNvSpPr>
            <a:spLocks noGrp="1"/>
          </p:cNvSpPr>
          <p:nvPr>
            <p:ph type="sldNum" sz="quarter" idx="4"/>
          </p:nvPr>
        </p:nvSpPr>
        <p:spPr bwMode="auto">
          <a:xfrm>
            <a:off x="7164288" y="6583740"/>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2C82867B-F4FE-43D2-A659-5F90787C307A}" type="slidenum">
              <a:rPr lang="en-GB" sz="1200" smtClean="0">
                <a:solidFill>
                  <a:srgbClr val="898989"/>
                </a:solidFill>
                <a:latin typeface="+mj-lt"/>
                <a:ea typeface="Verdana" panose="020B0604030504040204" pitchFamily="34" charset="0"/>
                <a:cs typeface="Verdana" panose="020B0604030504040204" pitchFamily="34" charset="0"/>
              </a:rPr>
              <a:pPr/>
              <a:t>15</a:t>
            </a:fld>
            <a:endParaRPr lang="en-GB" sz="1200" dirty="0">
              <a:solidFill>
                <a:srgbClr val="898989"/>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883226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107503" y="1268760"/>
            <a:ext cx="4309865" cy="1656184"/>
          </a:xfrm>
        </p:spPr>
        <p:txBody>
          <a:bodyPr anchor="ctr">
            <a:normAutofit/>
          </a:bodyPr>
          <a:lstStyle/>
          <a:p>
            <a:pPr algn="just"/>
            <a:r>
              <a:rPr lang="en-GB" dirty="0" smtClean="0"/>
              <a:t>Denmark, </a:t>
            </a:r>
            <a:r>
              <a:rPr lang="en-GB" dirty="0"/>
              <a:t>the Netherlands, Sweden, </a:t>
            </a:r>
            <a:r>
              <a:rPr lang="en-GB" dirty="0" smtClean="0"/>
              <a:t>and Finland have the most advanced digital economies in the EU followed by Belgium, the UK and Estonia.</a:t>
            </a:r>
          </a:p>
          <a:p>
            <a:pPr algn="just"/>
            <a:r>
              <a:rPr lang="en-GB" dirty="0" smtClean="0"/>
              <a:t>Romania, Bulgaria, Greece and Italy are at the bottom of the list.</a:t>
            </a:r>
            <a:endParaRPr lang="en-GB" dirty="0"/>
          </a:p>
        </p:txBody>
      </p:sp>
      <p:sp>
        <p:nvSpPr>
          <p:cNvPr id="6" name="Title 3"/>
          <p:cNvSpPr>
            <a:spLocks noGrp="1"/>
          </p:cNvSpPr>
          <p:nvPr>
            <p:ph type="title"/>
          </p:nvPr>
        </p:nvSpPr>
        <p:spPr>
          <a:noFill/>
        </p:spPr>
        <p:txBody>
          <a:bodyPr>
            <a:noAutofit/>
          </a:bodyPr>
          <a:lstStyle/>
          <a:p>
            <a:pPr algn="just"/>
            <a:r>
              <a:rPr lang="en-GB" dirty="0">
                <a:solidFill>
                  <a:srgbClr val="FF0000"/>
                </a:solidFill>
              </a:rPr>
              <a:t>The Digital Economy and Society Index (DESI) </a:t>
            </a:r>
            <a:r>
              <a:rPr lang="en-GB" dirty="0"/>
              <a:t>is a composite index that summarises relevant </a:t>
            </a:r>
            <a:r>
              <a:rPr lang="en-GB" dirty="0" smtClean="0"/>
              <a:t>indicators on </a:t>
            </a:r>
            <a:r>
              <a:rPr lang="en-GB" dirty="0"/>
              <a:t>Europe’s digital performance and tracks the evolution of EU </a:t>
            </a:r>
            <a:r>
              <a:rPr lang="en-GB" dirty="0" smtClean="0"/>
              <a:t>Member States </a:t>
            </a:r>
            <a:r>
              <a:rPr lang="en-GB" dirty="0"/>
              <a:t>in digital competitiveness. </a:t>
            </a:r>
            <a:r>
              <a:rPr lang="en-GB" dirty="0" smtClean="0"/>
              <a:t> </a:t>
            </a:r>
            <a:endParaRPr lang="en-GB" dirty="0"/>
          </a:p>
        </p:txBody>
      </p:sp>
      <p:sp>
        <p:nvSpPr>
          <p:cNvPr id="3" name="Slide Number Placeholder 2"/>
          <p:cNvSpPr>
            <a:spLocks noGrp="1"/>
          </p:cNvSpPr>
          <p:nvPr>
            <p:ph type="sldNum" sz="quarter" idx="4"/>
          </p:nvPr>
        </p:nvSpPr>
        <p:spPr>
          <a:xfrm>
            <a:off x="6227763" y="6446838"/>
            <a:ext cx="549275" cy="365125"/>
          </a:xfrm>
        </p:spPr>
        <p:txBody>
          <a:bodyPr/>
          <a:lstStyle/>
          <a:p>
            <a:fld id="{D3627F00-E101-43EC-9B75-53AED0FC21E2}" type="slidenum">
              <a:rPr lang="en-GB" smtClean="0">
                <a:solidFill>
                  <a:prstClr val="black">
                    <a:tint val="75000"/>
                  </a:prstClr>
                </a:solidFill>
              </a:rPr>
              <a:pPr/>
              <a:t>2</a:t>
            </a:fld>
            <a:endParaRPr lang="en-GB">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1564114829"/>
              </p:ext>
            </p:extLst>
          </p:nvPr>
        </p:nvGraphicFramePr>
        <p:xfrm>
          <a:off x="4602561" y="1309167"/>
          <a:ext cx="4248472" cy="1861761"/>
        </p:xfrm>
        <a:graphic>
          <a:graphicData uri="http://schemas.openxmlformats.org/drawingml/2006/table">
            <a:tbl>
              <a:tblPr>
                <a:tableStyleId>{5C22544A-7EE6-4342-B048-85BDC9FD1C3A}</a:tableStyleId>
              </a:tblPr>
              <a:tblGrid>
                <a:gridCol w="1813047"/>
                <a:gridCol w="2435425"/>
              </a:tblGrid>
              <a:tr h="360621">
                <a:tc>
                  <a:txBody>
                    <a:bodyPr/>
                    <a:lstStyle/>
                    <a:p>
                      <a:pPr algn="l" rtl="0" fontAlgn="t"/>
                      <a:r>
                        <a:rPr lang="en-GB" sz="1200" kern="1200" dirty="0">
                          <a:solidFill>
                            <a:schemeClr val="tx1">
                              <a:lumMod val="65000"/>
                              <a:lumOff val="35000"/>
                            </a:schemeClr>
                          </a:solidFill>
                          <a:latin typeface="Arial Narrow" panose="020B0606020202030204" pitchFamily="34" charset="0"/>
                          <a:ea typeface="+mn-ea"/>
                          <a:cs typeface="+mn-cs"/>
                        </a:rPr>
                        <a:t>1 Connectivity</a:t>
                      </a:r>
                    </a:p>
                  </a:txBody>
                  <a:tcPr marL="9525" marR="9525" marT="9525" marB="0"/>
                </a:tc>
                <a:tc>
                  <a:txBody>
                    <a:bodyPr/>
                    <a:lstStyle/>
                    <a:p>
                      <a:pPr algn="l" rtl="0" fontAlgn="t"/>
                      <a:r>
                        <a:rPr lang="en-GB" sz="1200" kern="1200" dirty="0" smtClean="0">
                          <a:solidFill>
                            <a:schemeClr val="tx1">
                              <a:lumMod val="65000"/>
                              <a:lumOff val="35000"/>
                            </a:schemeClr>
                          </a:solidFill>
                          <a:latin typeface="Arial Narrow" panose="020B0606020202030204" pitchFamily="34" charset="0"/>
                          <a:ea typeface="+mn-ea"/>
                          <a:cs typeface="+mn-cs"/>
                        </a:rPr>
                        <a:t>Fixed Broadband, Mobile Broadband, Broadband speed, and Affordability</a:t>
                      </a:r>
                      <a:endParaRPr lang="en-GB" sz="1200" kern="1200" dirty="0">
                        <a:solidFill>
                          <a:schemeClr val="tx1">
                            <a:lumMod val="65000"/>
                            <a:lumOff val="35000"/>
                          </a:schemeClr>
                        </a:solidFill>
                        <a:latin typeface="Arial Narrow" panose="020B0606020202030204" pitchFamily="34" charset="0"/>
                        <a:ea typeface="+mn-ea"/>
                        <a:cs typeface="+mn-cs"/>
                      </a:endParaRPr>
                    </a:p>
                  </a:txBody>
                  <a:tcPr marL="9525" marR="9525" marT="9525" marB="0"/>
                </a:tc>
              </a:tr>
              <a:tr h="360621">
                <a:tc>
                  <a:txBody>
                    <a:bodyPr/>
                    <a:lstStyle/>
                    <a:p>
                      <a:pPr algn="l" rtl="0" fontAlgn="t"/>
                      <a:r>
                        <a:rPr lang="en-GB" sz="1200" kern="1200" dirty="0">
                          <a:solidFill>
                            <a:schemeClr val="tx1">
                              <a:lumMod val="65000"/>
                              <a:lumOff val="35000"/>
                            </a:schemeClr>
                          </a:solidFill>
                          <a:latin typeface="Arial Narrow" panose="020B0606020202030204" pitchFamily="34" charset="0"/>
                          <a:ea typeface="+mn-ea"/>
                          <a:cs typeface="+mn-cs"/>
                        </a:rPr>
                        <a:t>2 Human Capital</a:t>
                      </a:r>
                    </a:p>
                  </a:txBody>
                  <a:tcPr marL="9525" marR="9525" marT="9525" marB="0"/>
                </a:tc>
                <a:tc>
                  <a:txBody>
                    <a:bodyPr/>
                    <a:lstStyle/>
                    <a:p>
                      <a:pPr algn="l" rtl="0" fontAlgn="t"/>
                      <a:r>
                        <a:rPr lang="en-GB" sz="1200" kern="1200" dirty="0" smtClean="0">
                          <a:solidFill>
                            <a:schemeClr val="tx1">
                              <a:lumMod val="65000"/>
                              <a:lumOff val="35000"/>
                            </a:schemeClr>
                          </a:solidFill>
                          <a:latin typeface="Arial Narrow" panose="020B0606020202030204" pitchFamily="34" charset="0"/>
                          <a:ea typeface="+mn-ea"/>
                          <a:cs typeface="+mn-cs"/>
                        </a:rPr>
                        <a:t>Basic </a:t>
                      </a:r>
                      <a:r>
                        <a:rPr lang="en-GB" sz="1200" kern="1200" dirty="0">
                          <a:solidFill>
                            <a:schemeClr val="tx1">
                              <a:lumMod val="65000"/>
                              <a:lumOff val="35000"/>
                            </a:schemeClr>
                          </a:solidFill>
                          <a:latin typeface="Arial Narrow" panose="020B0606020202030204" pitchFamily="34" charset="0"/>
                          <a:ea typeface="+mn-ea"/>
                          <a:cs typeface="+mn-cs"/>
                        </a:rPr>
                        <a:t>Skills and </a:t>
                      </a:r>
                      <a:r>
                        <a:rPr lang="en-GB" sz="1200" kern="1200" dirty="0" smtClean="0">
                          <a:solidFill>
                            <a:schemeClr val="tx1">
                              <a:lumMod val="65000"/>
                              <a:lumOff val="35000"/>
                            </a:schemeClr>
                          </a:solidFill>
                          <a:latin typeface="Arial Narrow" panose="020B0606020202030204" pitchFamily="34" charset="0"/>
                          <a:ea typeface="+mn-ea"/>
                          <a:cs typeface="+mn-cs"/>
                        </a:rPr>
                        <a:t>Usage,  Advanced </a:t>
                      </a:r>
                      <a:r>
                        <a:rPr lang="en-GB" sz="1200" kern="1200" dirty="0">
                          <a:solidFill>
                            <a:schemeClr val="tx1">
                              <a:lumMod val="65000"/>
                              <a:lumOff val="35000"/>
                            </a:schemeClr>
                          </a:solidFill>
                          <a:latin typeface="Arial Narrow" panose="020B0606020202030204" pitchFamily="34" charset="0"/>
                          <a:ea typeface="+mn-ea"/>
                          <a:cs typeface="+mn-cs"/>
                        </a:rPr>
                        <a:t>skills and </a:t>
                      </a:r>
                      <a:r>
                        <a:rPr lang="en-GB" sz="1200" kern="1200" dirty="0" smtClean="0">
                          <a:solidFill>
                            <a:schemeClr val="tx1">
                              <a:lumMod val="65000"/>
                              <a:lumOff val="35000"/>
                            </a:schemeClr>
                          </a:solidFill>
                          <a:latin typeface="Arial Narrow" panose="020B0606020202030204" pitchFamily="34" charset="0"/>
                          <a:ea typeface="+mn-ea"/>
                          <a:cs typeface="+mn-cs"/>
                        </a:rPr>
                        <a:t>Development</a:t>
                      </a:r>
                      <a:endParaRPr lang="en-GB" sz="1200" kern="1200" dirty="0">
                        <a:solidFill>
                          <a:schemeClr val="tx1">
                            <a:lumMod val="65000"/>
                            <a:lumOff val="35000"/>
                          </a:schemeClr>
                        </a:solidFill>
                        <a:latin typeface="Arial Narrow" panose="020B0606020202030204" pitchFamily="34" charset="0"/>
                        <a:ea typeface="+mn-ea"/>
                        <a:cs typeface="+mn-cs"/>
                      </a:endParaRPr>
                    </a:p>
                  </a:txBody>
                  <a:tcPr marL="9525" marR="9525" marT="9525" marB="0"/>
                </a:tc>
              </a:tr>
              <a:tr h="213702">
                <a:tc>
                  <a:txBody>
                    <a:bodyPr/>
                    <a:lstStyle/>
                    <a:p>
                      <a:pPr algn="l" rtl="0" fontAlgn="t"/>
                      <a:r>
                        <a:rPr lang="en-GB" sz="1200" kern="1200">
                          <a:solidFill>
                            <a:schemeClr val="tx1">
                              <a:lumMod val="65000"/>
                              <a:lumOff val="35000"/>
                            </a:schemeClr>
                          </a:solidFill>
                          <a:latin typeface="Arial Narrow" panose="020B0606020202030204" pitchFamily="34" charset="0"/>
                          <a:ea typeface="+mn-ea"/>
                          <a:cs typeface="+mn-cs"/>
                        </a:rPr>
                        <a:t>3 Use of Internet</a:t>
                      </a:r>
                    </a:p>
                  </a:txBody>
                  <a:tcPr marL="9525" marR="9525" marT="9525" marB="0"/>
                </a:tc>
                <a:tc>
                  <a:txBody>
                    <a:bodyPr/>
                    <a:lstStyle/>
                    <a:p>
                      <a:pPr algn="l" rtl="0" fontAlgn="t"/>
                      <a:r>
                        <a:rPr lang="en-GB" sz="1200" kern="1200" dirty="0" smtClean="0">
                          <a:solidFill>
                            <a:schemeClr val="tx1">
                              <a:lumMod val="65000"/>
                              <a:lumOff val="35000"/>
                            </a:schemeClr>
                          </a:solidFill>
                          <a:latin typeface="Arial Narrow" panose="020B0606020202030204" pitchFamily="34" charset="0"/>
                          <a:ea typeface="+mn-ea"/>
                          <a:cs typeface="+mn-cs"/>
                        </a:rPr>
                        <a:t>Content, Communication and</a:t>
                      </a:r>
                      <a:r>
                        <a:rPr lang="en-GB" sz="1200" kern="1200" baseline="0" dirty="0" smtClean="0">
                          <a:solidFill>
                            <a:schemeClr val="tx1">
                              <a:lumMod val="65000"/>
                              <a:lumOff val="35000"/>
                            </a:schemeClr>
                          </a:solidFill>
                          <a:latin typeface="Arial Narrow" panose="020B0606020202030204" pitchFamily="34" charset="0"/>
                          <a:ea typeface="+mn-ea"/>
                          <a:cs typeface="+mn-cs"/>
                        </a:rPr>
                        <a:t> </a:t>
                      </a:r>
                      <a:r>
                        <a:rPr lang="en-GB" sz="1200" kern="1200" dirty="0" smtClean="0">
                          <a:solidFill>
                            <a:schemeClr val="tx1">
                              <a:lumMod val="65000"/>
                              <a:lumOff val="35000"/>
                            </a:schemeClr>
                          </a:solidFill>
                          <a:latin typeface="Arial Narrow" panose="020B0606020202030204" pitchFamily="34" charset="0"/>
                          <a:ea typeface="+mn-ea"/>
                          <a:cs typeface="+mn-cs"/>
                        </a:rPr>
                        <a:t>Transactions on line</a:t>
                      </a:r>
                      <a:endParaRPr lang="en-GB" sz="1200" kern="1200" dirty="0">
                        <a:solidFill>
                          <a:schemeClr val="tx1">
                            <a:lumMod val="65000"/>
                            <a:lumOff val="35000"/>
                          </a:schemeClr>
                        </a:solidFill>
                        <a:latin typeface="Arial Narrow" panose="020B0606020202030204" pitchFamily="34" charset="0"/>
                        <a:ea typeface="+mn-ea"/>
                        <a:cs typeface="+mn-cs"/>
                      </a:endParaRPr>
                    </a:p>
                  </a:txBody>
                  <a:tcPr marL="9525" marR="9525" marT="9525" marB="0"/>
                </a:tc>
              </a:tr>
              <a:tr h="360621">
                <a:tc>
                  <a:txBody>
                    <a:bodyPr/>
                    <a:lstStyle/>
                    <a:p>
                      <a:pPr algn="l" rtl="0" fontAlgn="t"/>
                      <a:r>
                        <a:rPr lang="en-GB" sz="1200" kern="1200">
                          <a:solidFill>
                            <a:schemeClr val="tx1">
                              <a:lumMod val="65000"/>
                              <a:lumOff val="35000"/>
                            </a:schemeClr>
                          </a:solidFill>
                          <a:latin typeface="Arial Narrow" panose="020B0606020202030204" pitchFamily="34" charset="0"/>
                          <a:ea typeface="+mn-ea"/>
                          <a:cs typeface="+mn-cs"/>
                        </a:rPr>
                        <a:t>4 Integration of Digital Technology</a:t>
                      </a:r>
                    </a:p>
                  </a:txBody>
                  <a:tcPr marL="9525" marR="9525" marT="9525" marB="0"/>
                </a:tc>
                <a:tc>
                  <a:txBody>
                    <a:bodyPr/>
                    <a:lstStyle/>
                    <a:p>
                      <a:pPr algn="l" rtl="0" fontAlgn="t"/>
                      <a:r>
                        <a:rPr lang="en-GB" sz="1200" kern="1200" dirty="0" smtClean="0">
                          <a:solidFill>
                            <a:schemeClr val="tx1">
                              <a:lumMod val="65000"/>
                              <a:lumOff val="35000"/>
                            </a:schemeClr>
                          </a:solidFill>
                          <a:latin typeface="Arial Narrow" panose="020B0606020202030204" pitchFamily="34" charset="0"/>
                          <a:ea typeface="+mn-ea"/>
                          <a:cs typeface="+mn-cs"/>
                        </a:rPr>
                        <a:t>Business </a:t>
                      </a:r>
                      <a:r>
                        <a:rPr lang="en-GB" sz="1200" kern="1200" dirty="0">
                          <a:solidFill>
                            <a:schemeClr val="tx1">
                              <a:lumMod val="65000"/>
                              <a:lumOff val="35000"/>
                            </a:schemeClr>
                          </a:solidFill>
                          <a:latin typeface="Arial Narrow" panose="020B0606020202030204" pitchFamily="34" charset="0"/>
                          <a:ea typeface="+mn-ea"/>
                          <a:cs typeface="+mn-cs"/>
                        </a:rPr>
                        <a:t>digitization </a:t>
                      </a:r>
                      <a:r>
                        <a:rPr lang="en-GB" sz="1200" kern="1200" dirty="0" smtClean="0">
                          <a:solidFill>
                            <a:schemeClr val="tx1">
                              <a:lumMod val="65000"/>
                              <a:lumOff val="35000"/>
                            </a:schemeClr>
                          </a:solidFill>
                          <a:latin typeface="Arial Narrow" panose="020B0606020202030204" pitchFamily="34" charset="0"/>
                          <a:ea typeface="+mn-ea"/>
                          <a:cs typeface="+mn-cs"/>
                        </a:rPr>
                        <a:t>and </a:t>
                      </a:r>
                      <a:r>
                        <a:rPr lang="en-GB" sz="1200" kern="1200" dirty="0" err="1" smtClean="0">
                          <a:solidFill>
                            <a:schemeClr val="tx1">
                              <a:lumMod val="65000"/>
                              <a:lumOff val="35000"/>
                            </a:schemeClr>
                          </a:solidFill>
                          <a:latin typeface="Arial Narrow" panose="020B0606020202030204" pitchFamily="34" charset="0"/>
                          <a:ea typeface="+mn-ea"/>
                          <a:cs typeface="+mn-cs"/>
                        </a:rPr>
                        <a:t>eCommerce</a:t>
                      </a:r>
                      <a:endParaRPr lang="en-GB" sz="1200" kern="1200" dirty="0">
                        <a:solidFill>
                          <a:schemeClr val="tx1">
                            <a:lumMod val="65000"/>
                            <a:lumOff val="35000"/>
                          </a:schemeClr>
                        </a:solidFill>
                        <a:latin typeface="Arial Narrow" panose="020B0606020202030204" pitchFamily="34" charset="0"/>
                        <a:ea typeface="+mn-ea"/>
                        <a:cs typeface="+mn-cs"/>
                      </a:endParaRPr>
                    </a:p>
                  </a:txBody>
                  <a:tcPr marL="9525" marR="9525" marT="9525" marB="0"/>
                </a:tc>
              </a:tr>
              <a:tr h="360621">
                <a:tc>
                  <a:txBody>
                    <a:bodyPr/>
                    <a:lstStyle/>
                    <a:p>
                      <a:pPr algn="l" rtl="0" fontAlgn="t"/>
                      <a:r>
                        <a:rPr lang="en-GB" sz="1200" kern="1200">
                          <a:solidFill>
                            <a:schemeClr val="tx1">
                              <a:lumMod val="65000"/>
                              <a:lumOff val="35000"/>
                            </a:schemeClr>
                          </a:solidFill>
                          <a:latin typeface="Arial Narrow" panose="020B0606020202030204" pitchFamily="34" charset="0"/>
                          <a:ea typeface="+mn-ea"/>
                          <a:cs typeface="+mn-cs"/>
                        </a:rPr>
                        <a:t>5 Digital Public Services</a:t>
                      </a:r>
                    </a:p>
                  </a:txBody>
                  <a:tcPr marL="9525" marR="9525" marT="9525" marB="0"/>
                </a:tc>
                <a:tc>
                  <a:txBody>
                    <a:bodyPr/>
                    <a:lstStyle/>
                    <a:p>
                      <a:pPr algn="l" rtl="0" fontAlgn="t"/>
                      <a:r>
                        <a:rPr lang="en-GB" sz="1200" kern="1200" dirty="0" err="1" smtClean="0">
                          <a:solidFill>
                            <a:schemeClr val="tx1">
                              <a:lumMod val="65000"/>
                              <a:lumOff val="35000"/>
                            </a:schemeClr>
                          </a:solidFill>
                          <a:latin typeface="Arial Narrow" panose="020B0606020202030204" pitchFamily="34" charset="0"/>
                          <a:ea typeface="+mn-ea"/>
                          <a:cs typeface="+mn-cs"/>
                        </a:rPr>
                        <a:t>eGovernment</a:t>
                      </a:r>
                      <a:endParaRPr lang="en-GB" sz="1200" kern="1200" dirty="0">
                        <a:solidFill>
                          <a:schemeClr val="tx1">
                            <a:lumMod val="65000"/>
                            <a:lumOff val="35000"/>
                          </a:schemeClr>
                        </a:solidFill>
                        <a:latin typeface="Arial Narrow" panose="020B0606020202030204" pitchFamily="34" charset="0"/>
                        <a:ea typeface="+mn-ea"/>
                        <a:cs typeface="+mn-cs"/>
                      </a:endParaRPr>
                    </a:p>
                  </a:txBody>
                  <a:tcPr marL="9525" marR="9525" marT="9525" marB="0"/>
                </a:tc>
              </a:tr>
            </a:tbl>
          </a:graphicData>
        </a:graphic>
      </p:graphicFrame>
      <p:sp>
        <p:nvSpPr>
          <p:cNvPr id="8" name="Text Placeholder 3"/>
          <p:cNvSpPr txBox="1">
            <a:spLocks/>
          </p:cNvSpPr>
          <p:nvPr/>
        </p:nvSpPr>
        <p:spPr>
          <a:xfrm>
            <a:off x="4572000" y="980728"/>
            <a:ext cx="4309865" cy="504056"/>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kern="1200">
                <a:solidFill>
                  <a:schemeClr val="tx1">
                    <a:lumMod val="65000"/>
                    <a:lumOff val="35000"/>
                  </a:schemeClr>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b="1" dirty="0" smtClean="0">
                <a:solidFill>
                  <a:prstClr val="black">
                    <a:lumMod val="65000"/>
                    <a:lumOff val="35000"/>
                  </a:prstClr>
                </a:solidFill>
              </a:rPr>
              <a:t>The five dimensions of the DESI</a:t>
            </a:r>
            <a:endParaRPr lang="en-GB" b="1" dirty="0">
              <a:solidFill>
                <a:prstClr val="black">
                  <a:lumMod val="65000"/>
                  <a:lumOff val="35000"/>
                </a:prstClr>
              </a:solidFill>
            </a:endParaRPr>
          </a:p>
        </p:txBody>
      </p:sp>
      <p:pic>
        <p:nvPicPr>
          <p:cNvPr id="9" name="Bildobjekt 8"/>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251520" y="3414769"/>
            <a:ext cx="8784976" cy="3397193"/>
          </a:xfrm>
          <a:prstGeom prst="rect">
            <a:avLst/>
          </a:prstGeom>
          <a:solidFill>
            <a:schemeClr val="bg1"/>
          </a:solidFill>
        </p:spPr>
      </p:pic>
    </p:spTree>
    <p:extLst>
      <p:ext uri="{BB962C8B-B14F-4D97-AF65-F5344CB8AC3E}">
        <p14:creationId xmlns:p14="http://schemas.microsoft.com/office/powerpoint/2010/main" xmlns="" val="2084420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107503" y="980728"/>
            <a:ext cx="4309865" cy="2304256"/>
          </a:xfrm>
          <a:solidFill>
            <a:schemeClr val="bg1"/>
          </a:solidFill>
        </p:spPr>
        <p:txBody>
          <a:bodyPr>
            <a:noAutofit/>
          </a:bodyPr>
          <a:lstStyle/>
          <a:p>
            <a:pPr algn="just">
              <a:defRPr/>
            </a:pPr>
            <a:r>
              <a:rPr lang="en-GB" sz="1300" smtClean="0"/>
              <a:t>People in the EU engage in a </a:t>
            </a:r>
            <a:r>
              <a:rPr lang="en-GB" sz="1300" b="1" smtClean="0"/>
              <a:t>range of online activities</a:t>
            </a:r>
            <a:r>
              <a:rPr lang="en-GB" sz="1300" smtClean="0"/>
              <a:t> — they consume content, communicate, shop, use online banking services and much more. Such activities are captured in DESI dimension 3, on internet use. Denmark, Sweden and Belgium have the most active internet users, followed by Estonia, the Netherlands and Finland. However, </a:t>
            </a:r>
            <a:r>
              <a:rPr lang="en-GB" sz="1300" b="1" smtClean="0"/>
              <a:t>Croatia, Germany and the UK showed the biggest increase </a:t>
            </a:r>
            <a:r>
              <a:rPr lang="en-GB" sz="1300" smtClean="0"/>
              <a:t>in the DESI score. Denmark overtook Sweden to take first place. At the same time, both these countries actually saw a small decrease in their DESI score for Use of Internet. Croatia increased and climbed from 27</a:t>
            </a:r>
            <a:r>
              <a:rPr lang="en-GB" sz="1300" baseline="30000" smtClean="0"/>
              <a:t>th</a:t>
            </a:r>
            <a:r>
              <a:rPr lang="en-GB" sz="1300" smtClean="0"/>
              <a:t> to 23</a:t>
            </a:r>
            <a:r>
              <a:rPr lang="en-GB" sz="1300" baseline="30000" smtClean="0"/>
              <a:t>rd</a:t>
            </a:r>
            <a:r>
              <a:rPr lang="en-GB" sz="1300" smtClean="0"/>
              <a:t> position. Italy saw a small decrease and was overtaken by Romania and Croatia.</a:t>
            </a:r>
            <a:endParaRPr lang="en-US" sz="1300" dirty="0">
              <a:ea typeface="+mn-ea"/>
            </a:endParaRPr>
          </a:p>
        </p:txBody>
      </p:sp>
      <p:sp>
        <p:nvSpPr>
          <p:cNvPr id="45062" name="Title 5"/>
          <p:cNvSpPr>
            <a:spLocks noGrp="1"/>
          </p:cNvSpPr>
          <p:nvPr>
            <p:ph type="title"/>
          </p:nvPr>
        </p:nvSpPr>
        <p:spPr/>
        <p:txBody>
          <a:bodyPr>
            <a:normAutofit/>
          </a:bodyPr>
          <a:lstStyle/>
          <a:p>
            <a:pPr eaLnBrk="1" hangingPunct="1"/>
            <a:r>
              <a:rPr lang="en-US" dirty="0" smtClean="0">
                <a:latin typeface="Arial Narrow" charset="0"/>
              </a:rPr>
              <a:t>Use of Internet by EU citizens.</a:t>
            </a:r>
            <a:endParaRPr lang="en-US" dirty="0">
              <a:solidFill>
                <a:srgbClr val="FF0000"/>
              </a:solidFill>
              <a:latin typeface="Arial Narrow" charset="0"/>
            </a:endParaRPr>
          </a:p>
        </p:txBody>
      </p:sp>
      <p:sp>
        <p:nvSpPr>
          <p:cNvPr id="45059" name="Slide Number Placeholder 4"/>
          <p:cNvSpPr>
            <a:spLocks noGrp="1"/>
          </p:cNvSpPr>
          <p:nvPr>
            <p:ph type="sldNum" sz="quarter" idx="4"/>
          </p:nvPr>
        </p:nvSpPr>
        <p:spPr bwMode="auto">
          <a:xfrm>
            <a:off x="7164288" y="6583740"/>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47D5955D-40E5-9743-9B07-39D0F88E3EDB}" type="slidenum">
              <a:rPr lang="en-GB" sz="1200" smtClean="0">
                <a:solidFill>
                  <a:srgbClr val="898989"/>
                </a:solidFill>
                <a:latin typeface="+mj-lt"/>
              </a:rPr>
              <a:pPr/>
              <a:t>3</a:t>
            </a:fld>
            <a:endParaRPr lang="en-GB" sz="1200" dirty="0">
              <a:solidFill>
                <a:srgbClr val="898989"/>
              </a:solidFill>
              <a:latin typeface="+mj-lt"/>
            </a:endParaRPr>
          </a:p>
        </p:txBody>
      </p:sp>
      <p:graphicFrame>
        <p:nvGraphicFramePr>
          <p:cNvPr id="11" name="Diagram 10"/>
          <p:cNvGraphicFramePr>
            <a:graphicFrameLocks/>
          </p:cNvGraphicFramePr>
          <p:nvPr>
            <p:extLst>
              <p:ext uri="{D42A27DB-BD31-4B8C-83A1-F6EECF244321}">
                <p14:modId xmlns:p14="http://schemas.microsoft.com/office/powerpoint/2010/main" xmlns="" val="446311994"/>
              </p:ext>
            </p:extLst>
          </p:nvPr>
        </p:nvGraphicFramePr>
        <p:xfrm>
          <a:off x="116752" y="3573016"/>
          <a:ext cx="8847736" cy="27363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ell 2"/>
          <p:cNvGraphicFramePr>
            <a:graphicFrameLocks noGrp="1"/>
          </p:cNvGraphicFramePr>
          <p:nvPr>
            <p:extLst>
              <p:ext uri="{D42A27DB-BD31-4B8C-83A1-F6EECF244321}">
                <p14:modId xmlns:p14="http://schemas.microsoft.com/office/powerpoint/2010/main" xmlns="" val="1449605479"/>
              </p:ext>
            </p:extLst>
          </p:nvPr>
        </p:nvGraphicFramePr>
        <p:xfrm>
          <a:off x="4738774" y="980728"/>
          <a:ext cx="4245268" cy="2304256"/>
        </p:xfrm>
        <a:graphic>
          <a:graphicData uri="http://schemas.openxmlformats.org/drawingml/2006/table">
            <a:tbl>
              <a:tblPr>
                <a:tableStyleId>{5C22544A-7EE6-4342-B048-85BDC9FD1C3A}</a:tableStyleId>
              </a:tblPr>
              <a:tblGrid>
                <a:gridCol w="3384377"/>
                <a:gridCol w="860891"/>
              </a:tblGrid>
              <a:tr h="280206">
                <a:tc gridSpan="2">
                  <a:txBody>
                    <a:bodyPr/>
                    <a:lstStyle/>
                    <a:p>
                      <a:pPr algn="ctr">
                        <a:lnSpc>
                          <a:spcPct val="115000"/>
                        </a:lnSpc>
                        <a:spcAft>
                          <a:spcPts val="0"/>
                        </a:spcAft>
                      </a:pPr>
                      <a:r>
                        <a:rPr lang="en-GB" sz="1200" b="0" dirty="0" smtClean="0">
                          <a:effectLst/>
                          <a:latin typeface="Arial Narrow" panose="020B0606020202030204" pitchFamily="34" charset="0"/>
                        </a:rPr>
                        <a:t>DESI – Use of Internet indicators </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9525" anchor="ctr"/>
                </a:tc>
                <a:tc hMerge="1">
                  <a:txBody>
                    <a:bodyPr/>
                    <a:lstStyle/>
                    <a:p>
                      <a:pPr algn="ct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150">
                <a:tc>
                  <a:txBody>
                    <a:bodyPr/>
                    <a:lstStyle/>
                    <a:p>
                      <a:pPr>
                        <a:lnSpc>
                          <a:spcPct val="115000"/>
                        </a:lnSpc>
                        <a:spcAft>
                          <a:spcPts val="0"/>
                        </a:spcAft>
                      </a:pPr>
                      <a:r>
                        <a:rPr lang="en-GB" sz="1200" b="0" dirty="0" smtClean="0">
                          <a:effectLst/>
                          <a:latin typeface="Arial Narrow" panose="020B0606020202030204" pitchFamily="34" charset="0"/>
                        </a:rPr>
                        <a:t>News</a:t>
                      </a:r>
                      <a:r>
                        <a:rPr lang="en-GB" sz="1200" b="0" dirty="0">
                          <a:effectLst/>
                          <a:latin typeface="Arial Narrow" panose="020B0606020202030204" pitchFamily="34" charset="0"/>
                        </a:rPr>
                        <a:t> </a:t>
                      </a:r>
                      <a:r>
                        <a:rPr lang="en-GB" sz="1200" b="0" dirty="0" smtClean="0">
                          <a:effectLst/>
                          <a:latin typeface="Arial Narrow" panose="020B0606020202030204" pitchFamily="34" charset="0"/>
                        </a:rPr>
                        <a:t>(% </a:t>
                      </a:r>
                      <a:r>
                        <a:rPr lang="en-GB" sz="1200" b="0" dirty="0">
                          <a:effectLst/>
                          <a:latin typeface="Arial Narrow" panose="020B0606020202030204" pitchFamily="34" charset="0"/>
                        </a:rPr>
                        <a:t>individuals </a:t>
                      </a:r>
                      <a:r>
                        <a:rPr lang="en-GB" sz="1200" b="0" dirty="0" smtClean="0">
                          <a:effectLst/>
                          <a:latin typeface="Arial Narrow" panose="020B0606020202030204" pitchFamily="34" charset="0"/>
                        </a:rPr>
                        <a:t>aged </a:t>
                      </a:r>
                      <a:r>
                        <a:rPr lang="en-GB" sz="1200" b="0" dirty="0">
                          <a:effectLst/>
                          <a:latin typeface="Arial Narrow" panose="020B0606020202030204" pitchFamily="34" charset="0"/>
                        </a:rPr>
                        <a:t>16-74)</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c>
                  <a:txBody>
                    <a:bodyPr/>
                    <a:lstStyle/>
                    <a:p>
                      <a:pPr algn="ctr">
                        <a:lnSpc>
                          <a:spcPct val="115000"/>
                        </a:lnSpc>
                        <a:spcAft>
                          <a:spcPts val="0"/>
                        </a:spcAft>
                      </a:pPr>
                      <a:r>
                        <a:rPr lang="en-GB" sz="1200" b="0" dirty="0">
                          <a:effectLst/>
                          <a:latin typeface="Arial Narrow" panose="020B0606020202030204" pitchFamily="34" charset="0"/>
                        </a:rPr>
                        <a:t>68</a:t>
                      </a:r>
                      <a:r>
                        <a:rPr lang="en-GB" sz="1200" b="0" dirty="0" smtClean="0">
                          <a:effectLst/>
                          <a:latin typeface="Arial Narrow" panose="020B0606020202030204" pitchFamily="34" charset="0"/>
                        </a:rPr>
                        <a:t>% (</a:t>
                      </a:r>
                      <a:r>
                        <a:rPr lang="en-GB" sz="1200" b="0" dirty="0">
                          <a:effectLst/>
                          <a:latin typeface="Arial Narrow" panose="020B0606020202030204" pitchFamily="34" charset="0"/>
                        </a:rPr>
                        <a:t>2015)</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r>
              <a:tr h="289150">
                <a:tc>
                  <a:txBody>
                    <a:bodyPr/>
                    <a:lstStyle/>
                    <a:p>
                      <a:pPr>
                        <a:lnSpc>
                          <a:spcPct val="115000"/>
                        </a:lnSpc>
                        <a:spcAft>
                          <a:spcPts val="0"/>
                        </a:spcAft>
                      </a:pPr>
                      <a:r>
                        <a:rPr lang="en-GB" sz="1200" b="0" dirty="0" smtClean="0">
                          <a:effectLst/>
                          <a:latin typeface="Arial Narrow" panose="020B0606020202030204" pitchFamily="34" charset="0"/>
                        </a:rPr>
                        <a:t>Music</a:t>
                      </a:r>
                      <a:r>
                        <a:rPr lang="en-GB" sz="1200" b="0" dirty="0">
                          <a:effectLst/>
                          <a:latin typeface="Arial Narrow" panose="020B0606020202030204" pitchFamily="34" charset="0"/>
                        </a:rPr>
                        <a:t>, </a:t>
                      </a:r>
                      <a:r>
                        <a:rPr lang="en-GB" sz="1200" b="0" dirty="0" smtClean="0">
                          <a:effectLst/>
                          <a:latin typeface="Arial Narrow" panose="020B0606020202030204" pitchFamily="34" charset="0"/>
                        </a:rPr>
                        <a:t>videos </a:t>
                      </a:r>
                      <a:r>
                        <a:rPr lang="en-GB" sz="1200" b="0" dirty="0">
                          <a:effectLst/>
                          <a:latin typeface="Arial Narrow" panose="020B0606020202030204" pitchFamily="34" charset="0"/>
                        </a:rPr>
                        <a:t>and </a:t>
                      </a:r>
                      <a:r>
                        <a:rPr lang="en-GB" sz="1200" b="0" dirty="0" smtClean="0">
                          <a:effectLst/>
                          <a:latin typeface="Arial Narrow" panose="020B0606020202030204" pitchFamily="34" charset="0"/>
                        </a:rPr>
                        <a:t>games</a:t>
                      </a:r>
                      <a:r>
                        <a:rPr lang="en-GB" sz="1200" b="0" dirty="0">
                          <a:effectLst/>
                          <a:latin typeface="Arial Narrow" panose="020B0606020202030204" pitchFamily="34" charset="0"/>
                        </a:rPr>
                        <a:t> </a:t>
                      </a:r>
                      <a:r>
                        <a:rPr lang="en-GB" sz="1200" b="0" dirty="0" smtClean="0">
                          <a:effectLst/>
                          <a:latin typeface="Arial Narrow" panose="020B0606020202030204" pitchFamily="34" charset="0"/>
                        </a:rPr>
                        <a:t>(% </a:t>
                      </a:r>
                      <a:r>
                        <a:rPr lang="en-GB" sz="1200" b="0" dirty="0">
                          <a:effectLst/>
                          <a:latin typeface="Arial Narrow" panose="020B0606020202030204" pitchFamily="34" charset="0"/>
                        </a:rPr>
                        <a:t>individuals </a:t>
                      </a:r>
                      <a:r>
                        <a:rPr lang="en-GB" sz="1200" b="0" dirty="0" smtClean="0">
                          <a:effectLst/>
                          <a:latin typeface="Arial Narrow" panose="020B0606020202030204" pitchFamily="34" charset="0"/>
                        </a:rPr>
                        <a:t> aged </a:t>
                      </a:r>
                      <a:r>
                        <a:rPr lang="en-GB" sz="1200" b="0" dirty="0">
                          <a:effectLst/>
                          <a:latin typeface="Arial Narrow" panose="020B0606020202030204" pitchFamily="34" charset="0"/>
                        </a:rPr>
                        <a:t>16-74)</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c>
                  <a:txBody>
                    <a:bodyPr/>
                    <a:lstStyle/>
                    <a:p>
                      <a:pPr algn="ctr">
                        <a:lnSpc>
                          <a:spcPct val="115000"/>
                        </a:lnSpc>
                        <a:spcAft>
                          <a:spcPts val="0"/>
                        </a:spcAft>
                      </a:pPr>
                      <a:r>
                        <a:rPr lang="en-GB" sz="1200" b="0" dirty="0">
                          <a:effectLst/>
                          <a:latin typeface="Arial Narrow" panose="020B0606020202030204" pitchFamily="34" charset="0"/>
                        </a:rPr>
                        <a:t>49</a:t>
                      </a:r>
                      <a:r>
                        <a:rPr lang="en-GB" sz="1200" b="0" dirty="0" smtClean="0">
                          <a:effectLst/>
                          <a:latin typeface="Arial Narrow" panose="020B0606020202030204" pitchFamily="34" charset="0"/>
                        </a:rPr>
                        <a:t>%</a:t>
                      </a:r>
                      <a:r>
                        <a:rPr lang="en-GB" sz="1200" b="0" baseline="0" dirty="0" smtClean="0">
                          <a:effectLst/>
                          <a:latin typeface="Arial Narrow" panose="020B0606020202030204" pitchFamily="34" charset="0"/>
                        </a:rPr>
                        <a:t> </a:t>
                      </a:r>
                      <a:r>
                        <a:rPr lang="en-GB" sz="1200" b="0" dirty="0" smtClean="0">
                          <a:effectLst/>
                          <a:latin typeface="Arial Narrow" panose="020B0606020202030204" pitchFamily="34" charset="0"/>
                        </a:rPr>
                        <a:t>(</a:t>
                      </a:r>
                      <a:r>
                        <a:rPr lang="en-GB" sz="1200" b="0" dirty="0">
                          <a:effectLst/>
                          <a:latin typeface="Arial Narrow" panose="020B0606020202030204" pitchFamily="34" charset="0"/>
                        </a:rPr>
                        <a:t>2014)</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r>
              <a:tr h="289150">
                <a:tc>
                  <a:txBody>
                    <a:bodyPr/>
                    <a:lstStyle/>
                    <a:p>
                      <a:pPr>
                        <a:lnSpc>
                          <a:spcPct val="115000"/>
                        </a:lnSpc>
                        <a:spcAft>
                          <a:spcPts val="0"/>
                        </a:spcAft>
                      </a:pPr>
                      <a:r>
                        <a:rPr lang="en-GB" sz="1200" b="0" dirty="0" smtClean="0">
                          <a:effectLst/>
                          <a:latin typeface="Arial Narrow" panose="020B0606020202030204" pitchFamily="34" charset="0"/>
                        </a:rPr>
                        <a:t>Video </a:t>
                      </a:r>
                      <a:r>
                        <a:rPr lang="en-GB" sz="1200" b="0" dirty="0">
                          <a:effectLst/>
                          <a:latin typeface="Arial Narrow" panose="020B0606020202030204" pitchFamily="34" charset="0"/>
                        </a:rPr>
                        <a:t>on </a:t>
                      </a:r>
                      <a:r>
                        <a:rPr lang="en-GB" sz="1200" b="0" dirty="0" smtClean="0">
                          <a:effectLst/>
                          <a:latin typeface="Arial Narrow" panose="020B0606020202030204" pitchFamily="34" charset="0"/>
                        </a:rPr>
                        <a:t>demand</a:t>
                      </a:r>
                      <a:r>
                        <a:rPr lang="en-GB" sz="1200" b="0" dirty="0">
                          <a:effectLst/>
                          <a:latin typeface="Arial Narrow" panose="020B0606020202030204" pitchFamily="34" charset="0"/>
                        </a:rPr>
                        <a:t> </a:t>
                      </a:r>
                      <a:r>
                        <a:rPr lang="en-GB" sz="1200" b="0" dirty="0" smtClean="0">
                          <a:effectLst/>
                          <a:latin typeface="Arial Narrow" panose="020B0606020202030204" pitchFamily="34" charset="0"/>
                        </a:rPr>
                        <a:t>(% </a:t>
                      </a:r>
                      <a:r>
                        <a:rPr lang="en-GB" sz="1200" b="0" dirty="0">
                          <a:effectLst/>
                          <a:latin typeface="Arial Narrow" panose="020B0606020202030204" pitchFamily="34" charset="0"/>
                        </a:rPr>
                        <a:t>households that have a </a:t>
                      </a:r>
                      <a:r>
                        <a:rPr lang="en-GB" sz="1200" b="0" dirty="0" smtClean="0">
                          <a:effectLst/>
                          <a:latin typeface="Arial Narrow" panose="020B0606020202030204" pitchFamily="34" charset="0"/>
                        </a:rPr>
                        <a:t>TV) </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c>
                  <a:txBody>
                    <a:bodyPr/>
                    <a:lstStyle/>
                    <a:p>
                      <a:pPr algn="ctr">
                        <a:lnSpc>
                          <a:spcPct val="115000"/>
                        </a:lnSpc>
                        <a:spcAft>
                          <a:spcPts val="0"/>
                        </a:spcAft>
                      </a:pPr>
                      <a:r>
                        <a:rPr lang="en-GB" sz="1200" b="0" dirty="0">
                          <a:effectLst/>
                          <a:latin typeface="Arial Narrow" panose="020B0606020202030204" pitchFamily="34" charset="0"/>
                        </a:rPr>
                        <a:t>41</a:t>
                      </a:r>
                      <a:r>
                        <a:rPr lang="en-GB" sz="1200" b="0" dirty="0" smtClean="0">
                          <a:effectLst/>
                          <a:latin typeface="Arial Narrow" panose="020B0606020202030204" pitchFamily="34" charset="0"/>
                        </a:rPr>
                        <a:t>%</a:t>
                      </a:r>
                      <a:r>
                        <a:rPr lang="en-GB" sz="1200" b="0" baseline="0" dirty="0" smtClean="0">
                          <a:effectLst/>
                          <a:latin typeface="Arial Narrow" panose="020B0606020202030204" pitchFamily="34" charset="0"/>
                        </a:rPr>
                        <a:t> </a:t>
                      </a:r>
                      <a:r>
                        <a:rPr lang="en-GB" sz="1200" b="0" dirty="0" smtClean="0">
                          <a:effectLst/>
                          <a:latin typeface="Arial Narrow" panose="020B0606020202030204" pitchFamily="34" charset="0"/>
                        </a:rPr>
                        <a:t>(</a:t>
                      </a:r>
                      <a:r>
                        <a:rPr lang="en-GB" sz="1200" b="0" dirty="0">
                          <a:effectLst/>
                          <a:latin typeface="Arial Narrow" panose="020B0606020202030204" pitchFamily="34" charset="0"/>
                        </a:rPr>
                        <a:t>2014)</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r>
              <a:tr h="289150">
                <a:tc>
                  <a:txBody>
                    <a:bodyPr/>
                    <a:lstStyle/>
                    <a:p>
                      <a:pPr>
                        <a:lnSpc>
                          <a:spcPct val="115000"/>
                        </a:lnSpc>
                        <a:spcAft>
                          <a:spcPts val="0"/>
                        </a:spcAft>
                      </a:pPr>
                      <a:r>
                        <a:rPr lang="en-GB" sz="1200" b="0" dirty="0" smtClean="0">
                          <a:effectLst/>
                          <a:latin typeface="Arial Narrow" panose="020B0606020202030204" pitchFamily="34" charset="0"/>
                        </a:rPr>
                        <a:t>Video calls</a:t>
                      </a:r>
                      <a:r>
                        <a:rPr lang="en-GB" sz="1200" b="0" dirty="0">
                          <a:effectLst/>
                          <a:latin typeface="Arial Narrow" panose="020B0606020202030204" pitchFamily="34" charset="0"/>
                        </a:rPr>
                        <a:t> </a:t>
                      </a:r>
                      <a:r>
                        <a:rPr lang="en-GB" sz="1200" b="0" dirty="0" smtClean="0">
                          <a:effectLst/>
                          <a:latin typeface="Arial Narrow" panose="020B0606020202030204" pitchFamily="34" charset="0"/>
                        </a:rPr>
                        <a:t>(% individuals aged </a:t>
                      </a:r>
                      <a:r>
                        <a:rPr lang="en-GB" sz="1200" b="0" dirty="0">
                          <a:effectLst/>
                          <a:latin typeface="Arial Narrow" panose="020B0606020202030204" pitchFamily="34" charset="0"/>
                        </a:rPr>
                        <a:t>16-74)</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c>
                  <a:txBody>
                    <a:bodyPr/>
                    <a:lstStyle/>
                    <a:p>
                      <a:pPr algn="ctr">
                        <a:lnSpc>
                          <a:spcPct val="115000"/>
                        </a:lnSpc>
                        <a:spcAft>
                          <a:spcPts val="0"/>
                        </a:spcAft>
                      </a:pPr>
                      <a:r>
                        <a:rPr lang="en-GB" sz="1200" b="0" dirty="0">
                          <a:effectLst/>
                          <a:latin typeface="Arial Narrow" panose="020B0606020202030204" pitchFamily="34" charset="0"/>
                        </a:rPr>
                        <a:t>37</a:t>
                      </a:r>
                      <a:r>
                        <a:rPr lang="en-GB" sz="1200" b="0" dirty="0" smtClean="0">
                          <a:effectLst/>
                          <a:latin typeface="Arial Narrow" panose="020B0606020202030204" pitchFamily="34" charset="0"/>
                        </a:rPr>
                        <a:t>%</a:t>
                      </a:r>
                      <a:r>
                        <a:rPr lang="en-GB" sz="1200" b="0" baseline="0" dirty="0" smtClean="0">
                          <a:effectLst/>
                          <a:latin typeface="Arial Narrow" panose="020B0606020202030204" pitchFamily="34" charset="0"/>
                        </a:rPr>
                        <a:t> </a:t>
                      </a:r>
                      <a:r>
                        <a:rPr lang="en-GB" sz="1200" b="0" dirty="0" smtClean="0">
                          <a:effectLst/>
                          <a:latin typeface="Arial Narrow" panose="020B0606020202030204" pitchFamily="34" charset="0"/>
                        </a:rPr>
                        <a:t>(</a:t>
                      </a:r>
                      <a:r>
                        <a:rPr lang="en-GB" sz="1200" b="0" dirty="0">
                          <a:effectLst/>
                          <a:latin typeface="Arial Narrow" panose="020B0606020202030204" pitchFamily="34" charset="0"/>
                        </a:rPr>
                        <a:t>2015)</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r>
              <a:tr h="289150">
                <a:tc>
                  <a:txBody>
                    <a:bodyPr/>
                    <a:lstStyle/>
                    <a:p>
                      <a:pPr>
                        <a:lnSpc>
                          <a:spcPct val="115000"/>
                        </a:lnSpc>
                        <a:spcAft>
                          <a:spcPts val="0"/>
                        </a:spcAft>
                      </a:pPr>
                      <a:r>
                        <a:rPr lang="en-GB" sz="1200" b="0" dirty="0" smtClean="0">
                          <a:effectLst/>
                          <a:latin typeface="Arial Narrow" panose="020B0606020202030204" pitchFamily="34" charset="0"/>
                        </a:rPr>
                        <a:t>Social networks</a:t>
                      </a:r>
                      <a:r>
                        <a:rPr lang="en-GB" sz="1200" b="0" dirty="0">
                          <a:effectLst/>
                          <a:latin typeface="Arial Narrow" panose="020B0606020202030204" pitchFamily="34" charset="0"/>
                        </a:rPr>
                        <a:t> </a:t>
                      </a:r>
                      <a:r>
                        <a:rPr lang="en-GB" sz="1200" b="0" dirty="0" smtClean="0">
                          <a:effectLst/>
                          <a:latin typeface="Arial Narrow" panose="020B0606020202030204" pitchFamily="34" charset="0"/>
                        </a:rPr>
                        <a:t>(% individuals aged </a:t>
                      </a:r>
                      <a:r>
                        <a:rPr lang="en-GB" sz="1200" b="0" dirty="0">
                          <a:effectLst/>
                          <a:latin typeface="Arial Narrow" panose="020B0606020202030204" pitchFamily="34" charset="0"/>
                        </a:rPr>
                        <a:t>16-74)</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c>
                  <a:txBody>
                    <a:bodyPr/>
                    <a:lstStyle/>
                    <a:p>
                      <a:pPr algn="ctr">
                        <a:lnSpc>
                          <a:spcPct val="115000"/>
                        </a:lnSpc>
                        <a:spcAft>
                          <a:spcPts val="0"/>
                        </a:spcAft>
                      </a:pPr>
                      <a:r>
                        <a:rPr lang="en-GB" sz="1200" b="0" dirty="0">
                          <a:effectLst/>
                          <a:latin typeface="Arial Narrow" panose="020B0606020202030204" pitchFamily="34" charset="0"/>
                        </a:rPr>
                        <a:t>63</a:t>
                      </a:r>
                      <a:r>
                        <a:rPr lang="en-GB" sz="1200" b="0" dirty="0" smtClean="0">
                          <a:effectLst/>
                          <a:latin typeface="Arial Narrow" panose="020B0606020202030204" pitchFamily="34" charset="0"/>
                        </a:rPr>
                        <a:t>%</a:t>
                      </a:r>
                      <a:r>
                        <a:rPr lang="en-GB" sz="1200" b="0" baseline="0" dirty="0" smtClean="0">
                          <a:effectLst/>
                          <a:latin typeface="Arial Narrow" panose="020B0606020202030204" pitchFamily="34" charset="0"/>
                        </a:rPr>
                        <a:t> </a:t>
                      </a:r>
                      <a:r>
                        <a:rPr lang="en-GB" sz="1200" b="0" dirty="0" smtClean="0">
                          <a:effectLst/>
                          <a:latin typeface="Arial Narrow" panose="020B0606020202030204" pitchFamily="34" charset="0"/>
                        </a:rPr>
                        <a:t>(</a:t>
                      </a:r>
                      <a:r>
                        <a:rPr lang="en-GB" sz="1200" b="0" dirty="0">
                          <a:effectLst/>
                          <a:latin typeface="Arial Narrow" panose="020B0606020202030204" pitchFamily="34" charset="0"/>
                        </a:rPr>
                        <a:t>2015)</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r>
              <a:tr h="289150">
                <a:tc>
                  <a:txBody>
                    <a:bodyPr/>
                    <a:lstStyle/>
                    <a:p>
                      <a:pPr>
                        <a:lnSpc>
                          <a:spcPct val="115000"/>
                        </a:lnSpc>
                        <a:spcAft>
                          <a:spcPts val="0"/>
                        </a:spcAft>
                      </a:pPr>
                      <a:r>
                        <a:rPr lang="en-GB" sz="1200" b="0" dirty="0" smtClean="0">
                          <a:effectLst/>
                          <a:latin typeface="Arial Narrow" panose="020B0606020202030204" pitchFamily="34" charset="0"/>
                        </a:rPr>
                        <a:t>Banking</a:t>
                      </a:r>
                      <a:r>
                        <a:rPr lang="en-GB" sz="1200" b="0" dirty="0">
                          <a:effectLst/>
                          <a:latin typeface="Arial Narrow" panose="020B0606020202030204" pitchFamily="34" charset="0"/>
                        </a:rPr>
                        <a:t> </a:t>
                      </a:r>
                      <a:r>
                        <a:rPr lang="en-GB" sz="1200" b="0" dirty="0" smtClean="0">
                          <a:effectLst/>
                          <a:latin typeface="Arial Narrow" panose="020B0606020202030204" pitchFamily="34" charset="0"/>
                        </a:rPr>
                        <a:t>(% </a:t>
                      </a:r>
                      <a:r>
                        <a:rPr lang="en-GB" sz="1200" b="0" dirty="0">
                          <a:effectLst/>
                          <a:latin typeface="Arial Narrow" panose="020B0606020202030204" pitchFamily="34" charset="0"/>
                        </a:rPr>
                        <a:t>individuals </a:t>
                      </a:r>
                      <a:r>
                        <a:rPr lang="en-GB" sz="1200" b="0" dirty="0" smtClean="0">
                          <a:effectLst/>
                          <a:latin typeface="Arial Narrow" panose="020B0606020202030204" pitchFamily="34" charset="0"/>
                        </a:rPr>
                        <a:t>aged </a:t>
                      </a:r>
                      <a:r>
                        <a:rPr lang="en-GB" sz="1200" b="0" dirty="0">
                          <a:effectLst/>
                          <a:latin typeface="Arial Narrow" panose="020B0606020202030204" pitchFamily="34" charset="0"/>
                        </a:rPr>
                        <a:t>16-74)</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c>
                  <a:txBody>
                    <a:bodyPr/>
                    <a:lstStyle/>
                    <a:p>
                      <a:pPr algn="ctr">
                        <a:lnSpc>
                          <a:spcPct val="115000"/>
                        </a:lnSpc>
                        <a:spcAft>
                          <a:spcPts val="0"/>
                        </a:spcAft>
                      </a:pPr>
                      <a:r>
                        <a:rPr lang="en-GB" sz="1200" b="0" dirty="0">
                          <a:effectLst/>
                          <a:latin typeface="Arial Narrow" panose="020B0606020202030204" pitchFamily="34" charset="0"/>
                        </a:rPr>
                        <a:t>57</a:t>
                      </a:r>
                      <a:r>
                        <a:rPr lang="en-GB" sz="1200" b="0" dirty="0" smtClean="0">
                          <a:effectLst/>
                          <a:latin typeface="Arial Narrow" panose="020B0606020202030204" pitchFamily="34" charset="0"/>
                        </a:rPr>
                        <a:t>%</a:t>
                      </a:r>
                      <a:r>
                        <a:rPr lang="en-GB" sz="1200" b="0" baseline="0" dirty="0" smtClean="0">
                          <a:effectLst/>
                          <a:latin typeface="Arial Narrow" panose="020B0606020202030204" pitchFamily="34" charset="0"/>
                        </a:rPr>
                        <a:t> </a:t>
                      </a:r>
                      <a:r>
                        <a:rPr lang="en-GB" sz="1200" b="0" dirty="0" smtClean="0">
                          <a:effectLst/>
                          <a:latin typeface="Arial Narrow" panose="020B0606020202030204" pitchFamily="34" charset="0"/>
                        </a:rPr>
                        <a:t>(</a:t>
                      </a:r>
                      <a:r>
                        <a:rPr lang="en-GB" sz="1200" b="0" dirty="0">
                          <a:effectLst/>
                          <a:latin typeface="Arial Narrow" panose="020B0606020202030204" pitchFamily="34" charset="0"/>
                        </a:rPr>
                        <a:t>2015)</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r>
              <a:tr h="289150">
                <a:tc>
                  <a:txBody>
                    <a:bodyPr/>
                    <a:lstStyle/>
                    <a:p>
                      <a:pPr>
                        <a:lnSpc>
                          <a:spcPct val="115000"/>
                        </a:lnSpc>
                        <a:spcAft>
                          <a:spcPts val="0"/>
                        </a:spcAft>
                      </a:pPr>
                      <a:r>
                        <a:rPr lang="en-GB" sz="1200" b="0" dirty="0" smtClean="0">
                          <a:effectLst/>
                          <a:latin typeface="Arial Narrow" panose="020B0606020202030204" pitchFamily="34" charset="0"/>
                        </a:rPr>
                        <a:t>Shopping</a:t>
                      </a:r>
                      <a:r>
                        <a:rPr lang="en-GB" sz="1200" b="0" dirty="0">
                          <a:effectLst/>
                          <a:latin typeface="Arial Narrow" panose="020B0606020202030204" pitchFamily="34" charset="0"/>
                        </a:rPr>
                        <a:t> </a:t>
                      </a:r>
                      <a:r>
                        <a:rPr lang="en-GB" sz="1200" b="0" dirty="0" smtClean="0">
                          <a:effectLst/>
                          <a:latin typeface="Arial Narrow" panose="020B0606020202030204" pitchFamily="34" charset="0"/>
                        </a:rPr>
                        <a:t>(% </a:t>
                      </a:r>
                      <a:r>
                        <a:rPr lang="en-GB" sz="1200" b="0" dirty="0">
                          <a:effectLst/>
                          <a:latin typeface="Arial Narrow" panose="020B0606020202030204" pitchFamily="34" charset="0"/>
                        </a:rPr>
                        <a:t>individuals </a:t>
                      </a:r>
                      <a:r>
                        <a:rPr lang="en-GB" sz="1200" b="0" dirty="0" smtClean="0">
                          <a:effectLst/>
                          <a:latin typeface="Arial Narrow" panose="020B0606020202030204" pitchFamily="34" charset="0"/>
                        </a:rPr>
                        <a:t>aged </a:t>
                      </a:r>
                      <a:r>
                        <a:rPr lang="en-GB" sz="1200" b="0" dirty="0">
                          <a:effectLst/>
                          <a:latin typeface="Arial Narrow" panose="020B0606020202030204" pitchFamily="34" charset="0"/>
                        </a:rPr>
                        <a:t>16-74)</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c>
                  <a:txBody>
                    <a:bodyPr/>
                    <a:lstStyle/>
                    <a:p>
                      <a:pPr algn="ctr">
                        <a:lnSpc>
                          <a:spcPct val="115000"/>
                        </a:lnSpc>
                        <a:spcAft>
                          <a:spcPts val="0"/>
                        </a:spcAft>
                      </a:pPr>
                      <a:r>
                        <a:rPr lang="en-GB" sz="1200" b="0" dirty="0">
                          <a:effectLst/>
                          <a:latin typeface="Arial Narrow" panose="020B0606020202030204" pitchFamily="34" charset="0"/>
                        </a:rPr>
                        <a:t>65</a:t>
                      </a:r>
                      <a:r>
                        <a:rPr lang="en-GB" sz="1200" b="0" dirty="0" smtClean="0">
                          <a:effectLst/>
                          <a:latin typeface="Arial Narrow" panose="020B0606020202030204" pitchFamily="34" charset="0"/>
                        </a:rPr>
                        <a:t>%</a:t>
                      </a:r>
                      <a:r>
                        <a:rPr lang="en-GB" sz="1200" b="0" baseline="0" dirty="0" smtClean="0">
                          <a:effectLst/>
                          <a:latin typeface="Arial Narrow" panose="020B0606020202030204" pitchFamily="34" charset="0"/>
                        </a:rPr>
                        <a:t> </a:t>
                      </a:r>
                      <a:r>
                        <a:rPr lang="en-GB" sz="1200" b="0" dirty="0" smtClean="0">
                          <a:effectLst/>
                          <a:latin typeface="Arial Narrow" panose="020B0606020202030204" pitchFamily="34" charset="0"/>
                        </a:rPr>
                        <a:t>(</a:t>
                      </a:r>
                      <a:r>
                        <a:rPr lang="en-GB" sz="1200" b="0" dirty="0">
                          <a:effectLst/>
                          <a:latin typeface="Arial Narrow" panose="020B0606020202030204" pitchFamily="34" charset="0"/>
                        </a:rPr>
                        <a:t>2015)</a:t>
                      </a:r>
                      <a:endParaRPr lang="en-GB"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0" marR="95250" marT="9525" marB="9525" anchor="ctr"/>
                </a:tc>
              </a:tr>
            </a:tbl>
          </a:graphicData>
        </a:graphic>
      </p:graphicFrame>
      <p:sp>
        <p:nvSpPr>
          <p:cNvPr id="4" name="Rektangel 3"/>
          <p:cNvSpPr/>
          <p:nvPr/>
        </p:nvSpPr>
        <p:spPr>
          <a:xfrm>
            <a:off x="101347" y="6008748"/>
            <a:ext cx="2757486" cy="246221"/>
          </a:xfrm>
          <a:prstGeom prst="rect">
            <a:avLst/>
          </a:prstGeom>
        </p:spPr>
        <p:txBody>
          <a:bodyPr wrap="none">
            <a:spAutoFit/>
          </a:bodyPr>
          <a:lstStyle/>
          <a:p>
            <a:r>
              <a:rPr lang="en-GB" sz="1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Source: European Commission, Digital Scoreboard</a:t>
            </a:r>
            <a:endParaRPr lang="en-GB" sz="1000" dirty="0">
              <a:solidFill>
                <a:schemeClr val="tx1"/>
              </a:solidFill>
            </a:endParaRPr>
          </a:p>
        </p:txBody>
      </p:sp>
      <p:sp>
        <p:nvSpPr>
          <p:cNvPr id="8" name="Footer Placeholder 4"/>
          <p:cNvSpPr>
            <a:spLocks noGrp="1"/>
          </p:cNvSpPr>
          <p:nvPr>
            <p:ph type="ftr" sz="quarter" idx="3"/>
          </p:nvPr>
        </p:nvSpPr>
        <p:spPr>
          <a:xfrm>
            <a:off x="9345" y="6583740"/>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Placeholder 1"/>
          <p:cNvSpPr>
            <a:spLocks noGrp="1"/>
          </p:cNvSpPr>
          <p:nvPr>
            <p:ph type="body" sz="quarter" idx="15"/>
          </p:nvPr>
        </p:nvSpPr>
        <p:spPr/>
        <p:txBody>
          <a:bodyPr anchor="t">
            <a:noAutofit/>
          </a:bodyPr>
          <a:lstStyle/>
          <a:p>
            <a:pPr algn="just" fontAlgn="base">
              <a:spcAft>
                <a:spcPct val="0"/>
              </a:spcAft>
            </a:pPr>
            <a:r>
              <a:rPr lang="en-GB" dirty="0"/>
              <a:t>Between 2014 and 2015, progress in the different activities used as indicators in the Use of Internet dimension has been slow. The </a:t>
            </a:r>
            <a:r>
              <a:rPr lang="en-GB" b="1" dirty="0"/>
              <a:t>biggest increase </a:t>
            </a:r>
            <a:r>
              <a:rPr lang="en-GB" dirty="0"/>
              <a:t>was observed in the percentage of internet users active on social networks — 5 percentage points. All other indicators showed small or no increase at all for the European average. The Video on demand and Music, Videos and Games indicators were not collected in 2015.</a:t>
            </a:r>
            <a:r>
              <a:rPr lang="en-GB" dirty="0" smtClean="0">
                <a:solidFill>
                  <a:srgbClr val="595959"/>
                </a:solidFill>
                <a:latin typeface="Arial Narrow" charset="0"/>
              </a:rPr>
              <a:t> </a:t>
            </a:r>
          </a:p>
          <a:p>
            <a:pPr algn="just" fontAlgn="base">
              <a:spcAft>
                <a:spcPct val="0"/>
              </a:spcAft>
            </a:pPr>
            <a:r>
              <a:rPr lang="en-GB" dirty="0">
                <a:solidFill>
                  <a:srgbClr val="595959"/>
                </a:solidFill>
                <a:ea typeface="MS PGothic" panose="020B0600070205080204" pitchFamily="34" charset="-128"/>
                <a:cs typeface="Times New Roman" panose="02020603050405020304" pitchFamily="18" charset="0"/>
              </a:rPr>
              <a:t>Internet users in the EU are active in </a:t>
            </a:r>
            <a:r>
              <a:rPr lang="en-GB" b="1" dirty="0">
                <a:solidFill>
                  <a:srgbClr val="595959"/>
                </a:solidFill>
                <a:ea typeface="MS PGothic" panose="020B0600070205080204" pitchFamily="34" charset="-128"/>
                <a:cs typeface="Times New Roman" panose="02020603050405020304" pitchFamily="18" charset="0"/>
              </a:rPr>
              <a:t>obtaining</a:t>
            </a:r>
            <a:r>
              <a:rPr lang="en-GB" dirty="0">
                <a:solidFill>
                  <a:srgbClr val="595959"/>
                </a:solidFill>
                <a:ea typeface="MS PGothic" panose="020B0600070205080204" pitchFamily="34" charset="-128"/>
                <a:cs typeface="Times New Roman" panose="02020603050405020304" pitchFamily="18" charset="0"/>
              </a:rPr>
              <a:t> </a:t>
            </a:r>
            <a:r>
              <a:rPr lang="en-GB" b="1" dirty="0">
                <a:solidFill>
                  <a:srgbClr val="595959"/>
                </a:solidFill>
                <a:ea typeface="MS PGothic" panose="020B0600070205080204" pitchFamily="34" charset="-128"/>
                <a:cs typeface="Times New Roman" panose="02020603050405020304" pitchFamily="18" charset="0"/>
              </a:rPr>
              <a:t>content</a:t>
            </a:r>
            <a:r>
              <a:rPr lang="en-GB" dirty="0">
                <a:solidFill>
                  <a:srgbClr val="595959"/>
                </a:solidFill>
                <a:ea typeface="MS PGothic" panose="020B0600070205080204" pitchFamily="34" charset="-128"/>
                <a:cs typeface="Times New Roman" panose="02020603050405020304" pitchFamily="18" charset="0"/>
              </a:rPr>
              <a:t> online, with two thirds reporting reading news online in 2015 and nearly half downloading music, videos and games in 2014.</a:t>
            </a:r>
            <a:endParaRPr lang="en-GB" dirty="0">
              <a:solidFill>
                <a:srgbClr val="595959"/>
              </a:solidFill>
              <a:latin typeface="Arial Narrow" charset="0"/>
            </a:endParaRPr>
          </a:p>
        </p:txBody>
      </p:sp>
      <p:sp>
        <p:nvSpPr>
          <p:cNvPr id="46082" name="Title 2"/>
          <p:cNvSpPr>
            <a:spLocks noGrp="1"/>
          </p:cNvSpPr>
          <p:nvPr>
            <p:ph type="title"/>
          </p:nvPr>
        </p:nvSpPr>
        <p:spPr/>
        <p:txBody>
          <a:bodyPr>
            <a:normAutofit/>
          </a:bodyPr>
          <a:lstStyle/>
          <a:p>
            <a:pPr eaLnBrk="1" hangingPunct="1"/>
            <a:r>
              <a:rPr lang="en-GB" dirty="0">
                <a:solidFill>
                  <a:srgbClr val="000000"/>
                </a:solidFill>
                <a:ea typeface="MS PGothic" panose="020B0600070205080204" pitchFamily="34" charset="-128"/>
              </a:rPr>
              <a:t>Overall slowdown in growth of </a:t>
            </a:r>
            <a:r>
              <a:rPr lang="en-GB" dirty="0">
                <a:solidFill>
                  <a:srgbClr val="FF0000"/>
                </a:solidFill>
                <a:ea typeface="MS PGothic" panose="020B0600070205080204" pitchFamily="34" charset="-128"/>
              </a:rPr>
              <a:t>online </a:t>
            </a:r>
            <a:r>
              <a:rPr lang="en-GB" dirty="0" smtClean="0">
                <a:solidFill>
                  <a:srgbClr val="FF0000"/>
                </a:solidFill>
                <a:ea typeface="MS PGothic" panose="020B0600070205080204" pitchFamily="34" charset="-128"/>
              </a:rPr>
              <a:t>activities.</a:t>
            </a:r>
            <a:endParaRPr lang="en-US" dirty="0">
              <a:solidFill>
                <a:srgbClr val="FF0000"/>
              </a:solidFill>
              <a:latin typeface="Arial Narrow" charset="0"/>
            </a:endParaRPr>
          </a:p>
        </p:txBody>
      </p:sp>
      <p:graphicFrame>
        <p:nvGraphicFramePr>
          <p:cNvPr id="8" name="Diagram 7"/>
          <p:cNvGraphicFramePr>
            <a:graphicFrameLocks/>
          </p:cNvGraphicFramePr>
          <p:nvPr>
            <p:extLst>
              <p:ext uri="{D42A27DB-BD31-4B8C-83A1-F6EECF244321}">
                <p14:modId xmlns:p14="http://schemas.microsoft.com/office/powerpoint/2010/main" xmlns="" val="2653524403"/>
              </p:ext>
            </p:extLst>
          </p:nvPr>
        </p:nvGraphicFramePr>
        <p:xfrm>
          <a:off x="179512" y="3284983"/>
          <a:ext cx="8856538" cy="3024337"/>
        </p:xfrm>
        <a:graphic>
          <a:graphicData uri="http://schemas.openxmlformats.org/drawingml/2006/chart">
            <c:chart xmlns:c="http://schemas.openxmlformats.org/drawingml/2006/chart" xmlns:r="http://schemas.openxmlformats.org/officeDocument/2006/relationships" r:id="rId2"/>
          </a:graphicData>
        </a:graphic>
      </p:graphicFrame>
      <p:sp>
        <p:nvSpPr>
          <p:cNvPr id="2" name="Rektangel 1"/>
          <p:cNvSpPr/>
          <p:nvPr/>
        </p:nvSpPr>
        <p:spPr>
          <a:xfrm>
            <a:off x="107503" y="6008748"/>
            <a:ext cx="2757486" cy="246221"/>
          </a:xfrm>
          <a:prstGeom prst="rect">
            <a:avLst/>
          </a:prstGeom>
        </p:spPr>
        <p:txBody>
          <a:bodyPr wrap="none">
            <a:spAutoFit/>
          </a:bodyPr>
          <a:lstStyle/>
          <a:p>
            <a:r>
              <a:rPr lang="en-GB" sz="1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Source: European Commission, Digital Scoreboard</a:t>
            </a:r>
            <a:endParaRPr lang="en-GB" sz="1000" dirty="0">
              <a:solidFill>
                <a:schemeClr val="tx1"/>
              </a:solidFill>
            </a:endParaRPr>
          </a:p>
        </p:txBody>
      </p:sp>
      <p:sp>
        <p:nvSpPr>
          <p:cNvPr id="9" name="Text Placeholder 1"/>
          <p:cNvSpPr txBox="1">
            <a:spLocks/>
          </p:cNvSpPr>
          <p:nvPr/>
        </p:nvSpPr>
        <p:spPr bwMode="auto">
          <a:xfrm>
            <a:off x="4594465" y="908719"/>
            <a:ext cx="4309865" cy="23042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kern="1200">
                <a:solidFill>
                  <a:schemeClr val="tx1">
                    <a:lumMod val="65000"/>
                    <a:lumOff val="35000"/>
                  </a:schemeClr>
                </a:solidFill>
                <a:latin typeface="Arial Narrow" panose="020B0606020202030204" pitchFamily="34" charset="0"/>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Narrow" panose="020B0606020202030204" pitchFamily="34" charset="0"/>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Narrow" panose="020B0606020202030204" pitchFamily="34" charset="0"/>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Narrow" panose="020B0606020202030204" pitchFamily="34" charset="0"/>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Narrow" panose="020B0606020202030204" pitchFamily="34" charset="0"/>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310"/>
              </a:spcBef>
            </a:pPr>
            <a:r>
              <a:rPr lang="en-GB" dirty="0">
                <a:solidFill>
                  <a:srgbClr val="595959"/>
                </a:solidFill>
                <a:ea typeface="MS PGothic" panose="020B0600070205080204" pitchFamily="34" charset="-128"/>
                <a:cs typeface="Times New Roman" panose="02020603050405020304" pitchFamily="18" charset="0"/>
              </a:rPr>
              <a:t>EU households are also using the internet to watch televised entertainment, both via video on demand and via IPTV.</a:t>
            </a:r>
            <a:endParaRPr lang="en-GB" dirty="0">
              <a:ea typeface="Calibri" panose="020F0502020204030204" pitchFamily="34" charset="0"/>
              <a:cs typeface="Times New Roman" panose="02020603050405020304" pitchFamily="18" charset="0"/>
            </a:endParaRPr>
          </a:p>
          <a:p>
            <a:pPr algn="just">
              <a:spcBef>
                <a:spcPts val="310"/>
              </a:spcBef>
            </a:pPr>
            <a:r>
              <a:rPr lang="en-GB" dirty="0">
                <a:solidFill>
                  <a:srgbClr val="595959"/>
                </a:solidFill>
                <a:ea typeface="MS PGothic" panose="020B0600070205080204" pitchFamily="34" charset="-128"/>
                <a:cs typeface="Times New Roman" panose="02020603050405020304" pitchFamily="18" charset="0"/>
              </a:rPr>
              <a:t>EU citizens also use the internet for </a:t>
            </a:r>
            <a:r>
              <a:rPr lang="en-GB" b="1" dirty="0">
                <a:solidFill>
                  <a:srgbClr val="595959"/>
                </a:solidFill>
                <a:ea typeface="MS PGothic" panose="020B0600070205080204" pitchFamily="34" charset="-128"/>
                <a:cs typeface="Times New Roman" panose="02020603050405020304" pitchFamily="18" charset="0"/>
              </a:rPr>
              <a:t>communication</a:t>
            </a:r>
            <a:r>
              <a:rPr lang="en-GB" dirty="0">
                <a:solidFill>
                  <a:srgbClr val="595959"/>
                </a:solidFill>
                <a:ea typeface="MS PGothic" panose="020B0600070205080204" pitchFamily="34" charset="-128"/>
                <a:cs typeface="Times New Roman" panose="02020603050405020304" pitchFamily="18" charset="0"/>
              </a:rPr>
              <a:t>. More than one third of internet users place calls (video or audio) over the internet, and 63 % interact using social networks. For </a:t>
            </a:r>
            <a:r>
              <a:rPr lang="en-GB" b="1" dirty="0">
                <a:solidFill>
                  <a:srgbClr val="595959"/>
                </a:solidFill>
                <a:ea typeface="MS PGothic" panose="020B0600070205080204" pitchFamily="34" charset="-128"/>
                <a:cs typeface="Times New Roman" panose="02020603050405020304" pitchFamily="18" charset="0"/>
              </a:rPr>
              <a:t>online</a:t>
            </a:r>
            <a:r>
              <a:rPr lang="en-GB" dirty="0">
                <a:solidFill>
                  <a:srgbClr val="595959"/>
                </a:solidFill>
                <a:ea typeface="MS PGothic" panose="020B0600070205080204" pitchFamily="34" charset="-128"/>
                <a:cs typeface="Times New Roman" panose="02020603050405020304" pitchFamily="18" charset="0"/>
              </a:rPr>
              <a:t> </a:t>
            </a:r>
            <a:r>
              <a:rPr lang="en-GB" b="1" dirty="0">
                <a:solidFill>
                  <a:srgbClr val="595959"/>
                </a:solidFill>
                <a:ea typeface="MS PGothic" panose="020B0600070205080204" pitchFamily="34" charset="-128"/>
                <a:cs typeface="Times New Roman" panose="02020603050405020304" pitchFamily="18" charset="0"/>
              </a:rPr>
              <a:t>transactions</a:t>
            </a:r>
            <a:r>
              <a:rPr lang="en-GB" dirty="0">
                <a:solidFill>
                  <a:srgbClr val="595959"/>
                </a:solidFill>
                <a:ea typeface="MS PGothic" panose="020B0600070205080204" pitchFamily="34" charset="-128"/>
                <a:cs typeface="Times New Roman" panose="02020603050405020304" pitchFamily="18" charset="0"/>
              </a:rPr>
              <a:t>, users are keen on doing their banking activities online (57 %) and close to two thirds of them reported to have shopped online during 2014.</a:t>
            </a:r>
            <a:endParaRPr lang="en-GB" dirty="0">
              <a:ea typeface="Calibri" panose="020F0502020204030204" pitchFamily="34" charset="0"/>
              <a:cs typeface="Times New Roman" panose="02020603050405020304" pitchFamily="18" charset="0"/>
            </a:endParaRPr>
          </a:p>
        </p:txBody>
      </p:sp>
      <p:sp>
        <p:nvSpPr>
          <p:cNvPr id="10" name="Footer Placeholder 4"/>
          <p:cNvSpPr>
            <a:spLocks noGrp="1"/>
          </p:cNvSpPr>
          <p:nvPr>
            <p:ph type="ftr" sz="quarter" idx="3"/>
          </p:nvPr>
        </p:nvSpPr>
        <p:spPr>
          <a:xfrm>
            <a:off x="9345" y="6611124"/>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1" name="Slide Number Placeholder 4"/>
          <p:cNvSpPr>
            <a:spLocks noGrp="1"/>
          </p:cNvSpPr>
          <p:nvPr>
            <p:ph type="sldNum" sz="quarter" idx="4"/>
          </p:nvPr>
        </p:nvSpPr>
        <p:spPr bwMode="auto">
          <a:xfrm>
            <a:off x="7164288" y="6611124"/>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7C85E603-F542-488B-B008-3E121219A875}" type="slidenum">
              <a:rPr lang="en-GB" sz="1200" smtClean="0">
                <a:solidFill>
                  <a:srgbClr val="898989"/>
                </a:solidFill>
                <a:latin typeface="+mj-lt"/>
              </a:rPr>
              <a:pPr/>
              <a:t>4</a:t>
            </a:fld>
            <a:endParaRPr lang="en-GB" sz="1200" dirty="0">
              <a:solidFill>
                <a:srgbClr val="898989"/>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5"/>
          </p:nvPr>
        </p:nvSpPr>
        <p:spPr/>
        <p:txBody>
          <a:bodyPr numCol="1">
            <a:noAutofit/>
          </a:bodyPr>
          <a:lstStyle/>
          <a:p>
            <a:pPr lvl="0" algn="just"/>
            <a:r>
              <a:rPr lang="en-GB" dirty="0">
                <a:solidFill>
                  <a:srgbClr val="595959"/>
                </a:solidFill>
                <a:ea typeface="Times New Roman" panose="02020603050405020304" pitchFamily="18" charset="0"/>
                <a:cs typeface="Times New Roman" panose="02020603050405020304" pitchFamily="18" charset="0"/>
              </a:rPr>
              <a:t>Over the last five years, the number of European citizens ordering goods and services online has increased by 13 percentage points, to 53 %. As with many other online activities, e-commerce is higher among younger and higher educated people. These groups also had higher growth over the last five years so other groups are not yet catching up. Countries where online shopping among citizens was less common in 2010 have seen higher growth rates over the last 5 years than the ones at already high levels. Still, even where levels were high in 2010, there has been an increase in the number of people shopping online. The big increase for Estonia is due to a change in methodology.</a:t>
            </a:r>
            <a:endParaRPr lang="en-GB" dirty="0"/>
          </a:p>
        </p:txBody>
      </p:sp>
      <p:sp>
        <p:nvSpPr>
          <p:cNvPr id="7"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gn="just">
              <a:lnSpc>
                <a:spcPct val="115000"/>
              </a:lnSpc>
              <a:spcBef>
                <a:spcPts val="310"/>
              </a:spcBef>
              <a:spcAft>
                <a:spcPts val="0"/>
              </a:spcAft>
            </a:pPr>
            <a:r>
              <a:rPr lang="en-GB" dirty="0" err="1">
                <a:solidFill>
                  <a:srgbClr val="FF0000"/>
                </a:solidFill>
                <a:ea typeface="Times New Roman" panose="02020603050405020304" pitchFamily="18" charset="0"/>
                <a:cs typeface="Times New Roman" panose="02020603050405020304" pitchFamily="18" charset="0"/>
              </a:rPr>
              <a:t>eCommerce</a:t>
            </a:r>
            <a:r>
              <a:rPr lang="en-GB" dirty="0">
                <a:solidFill>
                  <a:srgbClr val="595959"/>
                </a:solidFill>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Individuals ordering goods and services </a:t>
            </a:r>
            <a:r>
              <a:rPr lang="en-GB" dirty="0" smtClean="0">
                <a:ea typeface="Times New Roman" panose="02020603050405020304" pitchFamily="18" charset="0"/>
                <a:cs typeface="Times New Roman" panose="02020603050405020304" pitchFamily="18" charset="0"/>
              </a:rPr>
              <a:t>online.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Diagram 8"/>
          <p:cNvGraphicFramePr>
            <a:graphicFrameLocks/>
          </p:cNvGraphicFramePr>
          <p:nvPr>
            <p:extLst>
              <p:ext uri="{D42A27DB-BD31-4B8C-83A1-F6EECF244321}">
                <p14:modId xmlns:p14="http://schemas.microsoft.com/office/powerpoint/2010/main" xmlns="" val="352052563"/>
              </p:ext>
            </p:extLst>
          </p:nvPr>
        </p:nvGraphicFramePr>
        <p:xfrm>
          <a:off x="107950" y="3284984"/>
          <a:ext cx="8928546"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2" name="Rektangel 1"/>
          <p:cNvSpPr/>
          <p:nvPr/>
        </p:nvSpPr>
        <p:spPr>
          <a:xfrm>
            <a:off x="107503" y="5991091"/>
            <a:ext cx="2757486" cy="246221"/>
          </a:xfrm>
          <a:prstGeom prst="rect">
            <a:avLst/>
          </a:prstGeom>
        </p:spPr>
        <p:txBody>
          <a:bodyPr wrap="none">
            <a:spAutoFit/>
          </a:bodyPr>
          <a:lstStyle/>
          <a:p>
            <a:r>
              <a:rPr lang="en-GB" sz="1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Source: European Commission, Digital Scoreboard</a:t>
            </a:r>
            <a:endParaRPr lang="en-GB" sz="1000" dirty="0">
              <a:solidFill>
                <a:schemeClr val="tx1"/>
              </a:solidFill>
            </a:endParaRPr>
          </a:p>
        </p:txBody>
      </p:sp>
      <p:sp>
        <p:nvSpPr>
          <p:cNvPr id="8" name="Footer Placeholder 4"/>
          <p:cNvSpPr>
            <a:spLocks noGrp="1"/>
          </p:cNvSpPr>
          <p:nvPr>
            <p:ph type="ftr" sz="quarter" idx="3"/>
          </p:nvPr>
        </p:nvSpPr>
        <p:spPr>
          <a:xfrm>
            <a:off x="9345" y="6583740"/>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0" name="Slide Number Placeholder 4"/>
          <p:cNvSpPr>
            <a:spLocks noGrp="1"/>
          </p:cNvSpPr>
          <p:nvPr>
            <p:ph type="sldNum" sz="quarter" idx="4"/>
          </p:nvPr>
        </p:nvSpPr>
        <p:spPr bwMode="auto">
          <a:xfrm>
            <a:off x="7164288" y="6583740"/>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DDE1EBBF-4787-41B8-99DC-3396E17C5F2B}" type="slidenum">
              <a:rPr lang="en-GB" sz="1200" smtClean="0">
                <a:solidFill>
                  <a:srgbClr val="898989"/>
                </a:solidFill>
                <a:latin typeface="+mj-lt"/>
              </a:rPr>
              <a:pPr/>
              <a:t>5</a:t>
            </a:fld>
            <a:endParaRPr lang="en-GB" sz="1200" dirty="0">
              <a:solidFill>
                <a:srgbClr val="898989"/>
              </a:solidFill>
              <a:latin typeface="+mj-lt"/>
            </a:endParaRPr>
          </a:p>
        </p:txBody>
      </p:sp>
    </p:spTree>
    <p:extLst>
      <p:ext uri="{BB962C8B-B14F-4D97-AF65-F5344CB8AC3E}">
        <p14:creationId xmlns:p14="http://schemas.microsoft.com/office/powerpoint/2010/main" xmlns="" val="11021369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a:graphicFrameLocks/>
          </p:cNvGraphicFramePr>
          <p:nvPr>
            <p:extLst>
              <p:ext uri="{D42A27DB-BD31-4B8C-83A1-F6EECF244321}">
                <p14:modId xmlns:p14="http://schemas.microsoft.com/office/powerpoint/2010/main" xmlns="" val="2288983076"/>
              </p:ext>
            </p:extLst>
          </p:nvPr>
        </p:nvGraphicFramePr>
        <p:xfrm>
          <a:off x="3131840" y="764705"/>
          <a:ext cx="6012160" cy="5688632"/>
        </p:xfrm>
        <a:graphic>
          <a:graphicData uri="http://schemas.openxmlformats.org/drawingml/2006/chart">
            <c:chart xmlns:c="http://schemas.openxmlformats.org/drawingml/2006/chart" xmlns:r="http://schemas.openxmlformats.org/officeDocument/2006/relationships" r:id="rId2"/>
          </a:graphicData>
        </a:graphic>
      </p:graphicFrame>
      <p:sp>
        <p:nvSpPr>
          <p:cNvPr id="10" name="Platshållare för text 9"/>
          <p:cNvSpPr>
            <a:spLocks noGrp="1"/>
          </p:cNvSpPr>
          <p:nvPr>
            <p:ph type="body" sz="quarter" idx="13"/>
          </p:nvPr>
        </p:nvSpPr>
        <p:spPr/>
        <p:txBody>
          <a:bodyPr>
            <a:normAutofit/>
          </a:bodyPr>
          <a:lstStyle/>
          <a:p>
            <a:pPr algn="just">
              <a:spcBef>
                <a:spcPts val="310"/>
              </a:spcBef>
              <a:spcAft>
                <a:spcPts val="0"/>
              </a:spcAft>
            </a:pPr>
            <a:r>
              <a:rPr lang="en-GB" dirty="0">
                <a:solidFill>
                  <a:srgbClr val="63575E"/>
                </a:solidFill>
                <a:ea typeface="Times New Roman" panose="02020603050405020304" pitchFamily="18" charset="0"/>
                <a:cs typeface="Times New Roman" panose="02020603050405020304" pitchFamily="18" charset="0"/>
              </a:rPr>
              <a:t>Most</a:t>
            </a:r>
            <a:r>
              <a:rPr lang="en-GB" dirty="0">
                <a:solidFill>
                  <a:srgbClr val="595959"/>
                </a:solidFill>
                <a:ea typeface="Times New Roman" panose="02020603050405020304" pitchFamily="18" charset="0"/>
                <a:cs typeface="Times New Roman" panose="02020603050405020304" pitchFamily="18" charset="0"/>
              </a:rPr>
              <a:t> people (72%) did between 1 and 5 purchases/orders online over last three months at the time of the survey. Only 12% said that they did more than 10 purchases. The UK has the highest share of frequent online shoppers with 29% making more than 10 purchases, while in Latvia and the Czech Republic the figures are only 1 and 2% </a:t>
            </a:r>
            <a:r>
              <a:rPr lang="en-GB" dirty="0" smtClean="0">
                <a:solidFill>
                  <a:srgbClr val="595959"/>
                </a:solidFill>
                <a:ea typeface="Times New Roman" panose="02020603050405020304" pitchFamily="18" charset="0"/>
                <a:cs typeface="Times New Roman" panose="02020603050405020304" pitchFamily="18" charset="0"/>
              </a:rPr>
              <a:t>respectively. </a:t>
            </a:r>
            <a:r>
              <a:rPr lang="en-GB" dirty="0">
                <a:solidFill>
                  <a:srgbClr val="595959"/>
                </a:solidFill>
                <a:ea typeface="Times New Roman" panose="02020603050405020304" pitchFamily="18" charset="0"/>
                <a:cs typeface="Times New Roman" panose="02020603050405020304" pitchFamily="18" charset="0"/>
              </a:rPr>
              <a:t>There has been small changes since 2009 and only few online shoppers do more frequent purchases today</a:t>
            </a:r>
            <a:r>
              <a:rPr lang="en-GB" dirty="0" smtClean="0">
                <a:solidFill>
                  <a:srgbClr val="595959"/>
                </a:solidFill>
                <a:ea typeface="Times New Roman" panose="02020603050405020304" pitchFamily="18" charset="0"/>
                <a:cs typeface="Times New Roman" panose="02020603050405020304" pitchFamily="18" charset="0"/>
              </a:rPr>
              <a:t>. In 2015, </a:t>
            </a:r>
            <a:r>
              <a:rPr lang="en-GB" dirty="0">
                <a:solidFill>
                  <a:srgbClr val="595959"/>
                </a:solidFill>
                <a:ea typeface="Times New Roman" panose="02020603050405020304" pitchFamily="18" charset="0"/>
                <a:cs typeface="Times New Roman" panose="02020603050405020304" pitchFamily="18" charset="0"/>
              </a:rPr>
              <a:t>o</a:t>
            </a:r>
            <a:r>
              <a:rPr lang="en-GB" dirty="0" smtClean="0">
                <a:solidFill>
                  <a:srgbClr val="595959"/>
                </a:solidFill>
                <a:ea typeface="Times New Roman" panose="02020603050405020304" pitchFamily="18" charset="0"/>
                <a:cs typeface="Times New Roman" panose="02020603050405020304" pitchFamily="18" charset="0"/>
              </a:rPr>
              <a:t>n </a:t>
            </a:r>
            <a:r>
              <a:rPr lang="en-GB" dirty="0">
                <a:solidFill>
                  <a:srgbClr val="595959"/>
                </a:solidFill>
                <a:ea typeface="Times New Roman" panose="02020603050405020304" pitchFamily="18" charset="0"/>
                <a:cs typeface="Times New Roman" panose="02020603050405020304" pitchFamily="18" charset="0"/>
              </a:rPr>
              <a:t>average 39% </a:t>
            </a:r>
            <a:r>
              <a:rPr lang="en-GB" dirty="0" smtClean="0">
                <a:solidFill>
                  <a:srgbClr val="595959"/>
                </a:solidFill>
                <a:ea typeface="Times New Roman" panose="02020603050405020304" pitchFamily="18" charset="0"/>
                <a:cs typeface="Times New Roman" panose="02020603050405020304" pitchFamily="18" charset="0"/>
              </a:rPr>
              <a:t>of the online shoppers spent </a:t>
            </a:r>
            <a:r>
              <a:rPr lang="en-GB" dirty="0">
                <a:solidFill>
                  <a:srgbClr val="595959"/>
                </a:solidFill>
                <a:ea typeface="Times New Roman" panose="02020603050405020304" pitchFamily="18" charset="0"/>
                <a:cs typeface="Times New Roman" panose="02020603050405020304" pitchFamily="18" charset="0"/>
              </a:rPr>
              <a:t>less than </a:t>
            </a:r>
            <a:r>
              <a:rPr lang="en-GB" dirty="0" smtClean="0">
                <a:solidFill>
                  <a:srgbClr val="595959"/>
                </a:solidFill>
                <a:ea typeface="Times New Roman" panose="02020603050405020304" pitchFamily="18" charset="0"/>
                <a:cs typeface="Times New Roman" panose="02020603050405020304" pitchFamily="18" charset="0"/>
              </a:rPr>
              <a:t>100€, </a:t>
            </a:r>
            <a:r>
              <a:rPr lang="en-GB" dirty="0">
                <a:solidFill>
                  <a:srgbClr val="595959"/>
                </a:solidFill>
                <a:ea typeface="Times New Roman" panose="02020603050405020304" pitchFamily="18" charset="0"/>
                <a:cs typeface="Times New Roman" panose="02020603050405020304" pitchFamily="18" charset="0"/>
              </a:rPr>
              <a:t>40% spent </a:t>
            </a:r>
            <a:r>
              <a:rPr lang="en-GB" dirty="0" smtClean="0">
                <a:solidFill>
                  <a:srgbClr val="595959"/>
                </a:solidFill>
                <a:ea typeface="Times New Roman" panose="02020603050405020304" pitchFamily="18" charset="0"/>
                <a:cs typeface="Times New Roman" panose="02020603050405020304" pitchFamily="18" charset="0"/>
              </a:rPr>
              <a:t>100-499€ </a:t>
            </a:r>
            <a:r>
              <a:rPr lang="en-GB" dirty="0">
                <a:solidFill>
                  <a:srgbClr val="595959"/>
                </a:solidFill>
                <a:ea typeface="Times New Roman" panose="02020603050405020304" pitchFamily="18" charset="0"/>
                <a:cs typeface="Times New Roman" panose="02020603050405020304" pitchFamily="18" charset="0"/>
              </a:rPr>
              <a:t>and 19% spent more than </a:t>
            </a:r>
            <a:r>
              <a:rPr lang="en-GB" dirty="0" smtClean="0">
                <a:solidFill>
                  <a:srgbClr val="595959"/>
                </a:solidFill>
                <a:ea typeface="Times New Roman" panose="02020603050405020304" pitchFamily="18" charset="0"/>
                <a:cs typeface="Times New Roman" panose="02020603050405020304" pitchFamily="18" charset="0"/>
              </a:rPr>
              <a:t>500€ </a:t>
            </a:r>
            <a:r>
              <a:rPr lang="en-GB" dirty="0">
                <a:solidFill>
                  <a:srgbClr val="595959"/>
                </a:solidFill>
                <a:ea typeface="Times New Roman" panose="02020603050405020304" pitchFamily="18" charset="0"/>
                <a:cs typeface="Times New Roman" panose="02020603050405020304" pitchFamily="18" charset="0"/>
              </a:rPr>
              <a:t>online over the last three </a:t>
            </a:r>
            <a:r>
              <a:rPr lang="en-GB" dirty="0" smtClean="0">
                <a:solidFill>
                  <a:srgbClr val="595959"/>
                </a:solidFill>
                <a:ea typeface="Times New Roman" panose="02020603050405020304" pitchFamily="18" charset="0"/>
                <a:cs typeface="Times New Roman" panose="02020603050405020304" pitchFamily="18" charset="0"/>
              </a:rPr>
              <a:t>months. </a:t>
            </a:r>
            <a:r>
              <a:rPr lang="en-GB" dirty="0">
                <a:solidFill>
                  <a:srgbClr val="595959"/>
                </a:solidFill>
                <a:ea typeface="Times New Roman" panose="02020603050405020304" pitchFamily="18" charset="0"/>
                <a:cs typeface="Times New Roman" panose="02020603050405020304" pitchFamily="18" charset="0"/>
              </a:rPr>
              <a:t>There has only been small changes in the money spent since 2009 as well.</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ubrik 8"/>
          <p:cNvSpPr>
            <a:spLocks noGrp="1"/>
          </p:cNvSpPr>
          <p:nvPr>
            <p:ph type="title"/>
          </p:nvPr>
        </p:nvSpPr>
        <p:spPr>
          <a:xfrm>
            <a:off x="107504" y="109213"/>
            <a:ext cx="8928992" cy="727499"/>
          </a:xfrm>
        </p:spPr>
        <p:txBody>
          <a:bodyPr/>
          <a:lstStyle/>
          <a:p>
            <a:pPr algn="just">
              <a:lnSpc>
                <a:spcPct val="115000"/>
              </a:lnSpc>
              <a:spcBef>
                <a:spcPts val="310"/>
              </a:spcBef>
              <a:spcAft>
                <a:spcPts val="0"/>
              </a:spcAft>
            </a:pPr>
            <a:r>
              <a:rPr lang="en-GB" dirty="0">
                <a:ea typeface="Times New Roman" panose="02020603050405020304" pitchFamily="18" charset="0"/>
                <a:cs typeface="Times New Roman" panose="02020603050405020304" pitchFamily="18" charset="0"/>
              </a:rPr>
              <a:t>There has been a </a:t>
            </a:r>
            <a:r>
              <a:rPr lang="en-GB" dirty="0" err="1">
                <a:ea typeface="Times New Roman" panose="02020603050405020304" pitchFamily="18" charset="0"/>
                <a:cs typeface="Times New Roman" panose="02020603050405020304" pitchFamily="18" charset="0"/>
              </a:rPr>
              <a:t>a</a:t>
            </a:r>
            <a:r>
              <a:rPr lang="en-GB" dirty="0">
                <a:ea typeface="Times New Roman" panose="02020603050405020304" pitchFamily="18" charset="0"/>
                <a:cs typeface="Times New Roman" panose="02020603050405020304" pitchFamily="18" charset="0"/>
              </a:rPr>
              <a:t> </a:t>
            </a:r>
            <a:r>
              <a:rPr lang="en-GB" dirty="0">
                <a:solidFill>
                  <a:srgbClr val="FF0000"/>
                </a:solidFill>
                <a:ea typeface="Times New Roman" panose="02020603050405020304" pitchFamily="18" charset="0"/>
                <a:cs typeface="Times New Roman" panose="02020603050405020304" pitchFamily="18" charset="0"/>
              </a:rPr>
              <a:t>small increase in the number of online purchases </a:t>
            </a:r>
            <a:r>
              <a:rPr lang="en-GB" dirty="0">
                <a:ea typeface="Times New Roman" panose="02020603050405020304" pitchFamily="18" charset="0"/>
                <a:cs typeface="Times New Roman" panose="02020603050405020304" pitchFamily="18" charset="0"/>
              </a:rPr>
              <a:t>over the Internet since </a:t>
            </a:r>
            <a:r>
              <a:rPr lang="en-GB" dirty="0" smtClean="0">
                <a:ea typeface="Times New Roman" panose="02020603050405020304" pitchFamily="18" charset="0"/>
                <a:cs typeface="Times New Roman" panose="02020603050405020304" pitchFamily="18" charset="0"/>
              </a:rPr>
              <a:t>2009.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ktangel 2"/>
          <p:cNvSpPr/>
          <p:nvPr/>
        </p:nvSpPr>
        <p:spPr>
          <a:xfrm>
            <a:off x="69598" y="6093296"/>
            <a:ext cx="2884123" cy="246221"/>
          </a:xfrm>
          <a:prstGeom prst="rect">
            <a:avLst/>
          </a:prstGeom>
        </p:spPr>
        <p:txBody>
          <a:bodyPr wrap="none">
            <a:spAutoFit/>
          </a:bodyPr>
          <a:lstStyle/>
          <a:p>
            <a:r>
              <a:rPr lang="en-GB" sz="1000" i="1" dirty="0">
                <a:solidFill>
                  <a:schemeClr val="tx1"/>
                </a:solidFill>
                <a:latin typeface="+mn-lt"/>
              </a:rPr>
              <a:t>Source: Commission services based on Eurostat data</a:t>
            </a:r>
          </a:p>
        </p:txBody>
      </p:sp>
      <p:sp>
        <p:nvSpPr>
          <p:cNvPr id="6" name="Footer Placeholder 4"/>
          <p:cNvSpPr>
            <a:spLocks noGrp="1"/>
          </p:cNvSpPr>
          <p:nvPr>
            <p:ph type="ftr" sz="quarter" idx="3"/>
          </p:nvPr>
        </p:nvSpPr>
        <p:spPr>
          <a:xfrm>
            <a:off x="9345" y="6583740"/>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7" name="Slide Number Placeholder 4"/>
          <p:cNvSpPr>
            <a:spLocks noGrp="1"/>
          </p:cNvSpPr>
          <p:nvPr>
            <p:ph type="sldNum" sz="quarter" idx="4"/>
          </p:nvPr>
        </p:nvSpPr>
        <p:spPr bwMode="auto">
          <a:xfrm>
            <a:off x="7164288" y="6583740"/>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A497DEEC-C6D6-4C53-B9E6-3675A40F4FF4}" type="slidenum">
              <a:rPr lang="en-GB" sz="1200" smtClean="0">
                <a:solidFill>
                  <a:srgbClr val="898989"/>
                </a:solidFill>
                <a:latin typeface="+mj-lt"/>
              </a:rPr>
              <a:pPr/>
              <a:t>6</a:t>
            </a:fld>
            <a:endParaRPr lang="en-GB" sz="1200" dirty="0">
              <a:solidFill>
                <a:srgbClr val="898989"/>
              </a:solidFill>
              <a:latin typeface="+mj-lt"/>
            </a:endParaRPr>
          </a:p>
        </p:txBody>
      </p:sp>
    </p:spTree>
    <p:extLst>
      <p:ext uri="{BB962C8B-B14F-4D97-AF65-F5344CB8AC3E}">
        <p14:creationId xmlns:p14="http://schemas.microsoft.com/office/powerpoint/2010/main" xmlns="" val="4206313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5"/>
          </p:nvPr>
        </p:nvSpPr>
        <p:spPr/>
        <p:txBody>
          <a:bodyPr>
            <a:normAutofit/>
          </a:bodyPr>
          <a:lstStyle/>
          <a:p>
            <a:pPr algn="just"/>
            <a:r>
              <a:rPr lang="en-GB" smtClean="0"/>
              <a:t>People who did not buy anything online within the previous year most commonly said that they “preferred to shop in person, like to see the product, choose shops out of loyalty or act from force of habit”. This reason was given by 75 % of the non-online shoppers. Payment security concerns were a reason for 27 %, although only 3 % of e-shoppers encountered problems with fraud. Lack of trust — concerns about receiving or returning goods and complaints/redress — was given as reason not to shop by 19 %, although only 4 % of e-shoppers actually encountered problems that complaints and redress were difficult or no satisfactory response was received upon complaint.</a:t>
            </a:r>
            <a:endParaRPr lang="en-GB" dirty="0"/>
          </a:p>
        </p:txBody>
      </p:sp>
      <p:sp>
        <p:nvSpPr>
          <p:cNvPr id="4" name="Rubrik 3"/>
          <p:cNvSpPr>
            <a:spLocks noGrp="1"/>
          </p:cNvSpPr>
          <p:nvPr>
            <p:ph type="title"/>
          </p:nvPr>
        </p:nvSpPr>
        <p:spPr/>
        <p:txBody>
          <a:bodyPr/>
          <a:lstStyle/>
          <a:p>
            <a:r>
              <a:rPr lang="fr-BE" smtClean="0">
                <a:latin typeface="Arial Narrow" charset="0"/>
              </a:rPr>
              <a:t>eCommerce: </a:t>
            </a:r>
            <a:r>
              <a:rPr lang="en-GB" smtClean="0">
                <a:solidFill>
                  <a:srgbClr val="FF0000"/>
                </a:solidFill>
                <a:latin typeface="Arial Narrow" charset="0"/>
              </a:rPr>
              <a:t>Barriers and problems.</a:t>
            </a:r>
            <a:endParaRPr lang="en-GB" dirty="0"/>
          </a:p>
        </p:txBody>
      </p:sp>
      <p:graphicFrame>
        <p:nvGraphicFramePr>
          <p:cNvPr id="2" name="Tabell 1"/>
          <p:cNvGraphicFramePr>
            <a:graphicFrameLocks noGrp="1"/>
          </p:cNvGraphicFramePr>
          <p:nvPr>
            <p:extLst>
              <p:ext uri="{D42A27DB-BD31-4B8C-83A1-F6EECF244321}">
                <p14:modId xmlns:p14="http://schemas.microsoft.com/office/powerpoint/2010/main" xmlns="" val="1903398162"/>
              </p:ext>
            </p:extLst>
          </p:nvPr>
        </p:nvGraphicFramePr>
        <p:xfrm>
          <a:off x="395536" y="3645024"/>
          <a:ext cx="4104456" cy="2387600"/>
        </p:xfrm>
        <a:graphic>
          <a:graphicData uri="http://schemas.openxmlformats.org/drawingml/2006/table">
            <a:tbl>
              <a:tblPr firstRow="1" bandRow="1">
                <a:tableStyleId>{5C22544A-7EE6-4342-B048-85BDC9FD1C3A}</a:tableStyleId>
              </a:tblPr>
              <a:tblGrid>
                <a:gridCol w="3240360"/>
                <a:gridCol w="864096"/>
              </a:tblGrid>
              <a:tr h="370840">
                <a:tc>
                  <a:txBody>
                    <a:bodyPr/>
                    <a:lstStyle/>
                    <a:p>
                      <a:r>
                        <a:rPr lang="en-GB" sz="1100" b="1"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t>
                      </a:r>
                      <a:r>
                        <a:rPr lang="en-GB"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ost common problems encountered while buying online, EU-28, 2015 (% e-shoppers)</a:t>
                      </a:r>
                      <a:endParaRPr lang="en-GB" sz="1200" dirty="0">
                        <a:solidFill>
                          <a:schemeClr val="tx1"/>
                        </a:solidFill>
                      </a:endParaRPr>
                    </a:p>
                  </a:txBody>
                  <a:tcPr/>
                </a:tc>
                <a:tc>
                  <a:txBody>
                    <a:bodyPr/>
                    <a:lstStyle/>
                    <a:p>
                      <a:pPr algn="ctr"/>
                      <a:r>
                        <a:rPr lang="en-GB" sz="1200" dirty="0" smtClean="0">
                          <a:solidFill>
                            <a:schemeClr val="tx1"/>
                          </a:solidFill>
                        </a:rPr>
                        <a:t>share</a:t>
                      </a:r>
                      <a:endParaRPr lang="en-GB" sz="1200" dirty="0">
                        <a:solidFill>
                          <a:schemeClr val="tx1"/>
                        </a:solidFill>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Speed of delivery longer than indicated</a:t>
                      </a:r>
                    </a:p>
                  </a:txBody>
                  <a:tcPr/>
                </a:tc>
                <a:tc>
                  <a:txBody>
                    <a:bodyPr/>
                    <a:lstStyle/>
                    <a:p>
                      <a:pPr algn="ctr"/>
                      <a:r>
                        <a:rPr lang="en-GB" sz="1200" dirty="0" smtClean="0"/>
                        <a:t>16%</a:t>
                      </a:r>
                      <a:endParaRPr lang="en-GB" sz="1200" dirty="0"/>
                    </a:p>
                  </a:txBody>
                  <a:tcPr anchor="ctr"/>
                </a:tc>
              </a:tr>
              <a:tr h="370840">
                <a:tc>
                  <a:txBody>
                    <a:bodyPr/>
                    <a:lstStyle/>
                    <a:p>
                      <a:r>
                        <a:rPr lang="en-GB" sz="1200" dirty="0" smtClean="0"/>
                        <a:t>Technical failure</a:t>
                      </a:r>
                      <a:endParaRPr lang="en-GB" sz="1200" dirty="0"/>
                    </a:p>
                  </a:txBody>
                  <a:tcPr/>
                </a:tc>
                <a:tc>
                  <a:txBody>
                    <a:bodyPr/>
                    <a:lstStyle/>
                    <a:p>
                      <a:pPr algn="ctr"/>
                      <a:r>
                        <a:rPr lang="en-GB" sz="1200" dirty="0" smtClean="0"/>
                        <a:t>12%</a:t>
                      </a:r>
                      <a:endParaRPr lang="en-GB" sz="1200" dirty="0"/>
                    </a:p>
                  </a:txBody>
                  <a:tcPr anchor="ctr"/>
                </a:tc>
              </a:tr>
              <a:tr h="185420">
                <a:tc>
                  <a:txBody>
                    <a:bodyPr/>
                    <a:lstStyle/>
                    <a:p>
                      <a:r>
                        <a:rPr lang="en-GB" sz="1200" dirty="0" smtClean="0"/>
                        <a:t>Wrong or damaged good/services</a:t>
                      </a:r>
                      <a:endParaRPr lang="en-GB" sz="1200" dirty="0"/>
                    </a:p>
                  </a:txBody>
                  <a:tcPr/>
                </a:tc>
                <a:tc>
                  <a:txBody>
                    <a:bodyPr/>
                    <a:lstStyle/>
                    <a:p>
                      <a:pPr algn="ctr"/>
                      <a:r>
                        <a:rPr lang="en-GB" sz="1200" dirty="0" smtClean="0"/>
                        <a:t>8%</a:t>
                      </a:r>
                      <a:endParaRPr lang="en-GB" sz="1200" dirty="0"/>
                    </a:p>
                  </a:txBody>
                  <a:tcPr anchor="ctr"/>
                </a:tc>
              </a:tr>
              <a:tr h="274320">
                <a:tc>
                  <a:txBody>
                    <a:bodyPr/>
                    <a:lstStyle/>
                    <a:p>
                      <a:r>
                        <a:rPr lang="en-GB" sz="1200" dirty="0" smtClean="0"/>
                        <a:t>Difficulties finding information concerning guarantees, other legal rights</a:t>
                      </a:r>
                      <a:endParaRPr lang="en-GB" sz="1200" dirty="0"/>
                    </a:p>
                  </a:txBody>
                  <a:tcPr/>
                </a:tc>
                <a:tc>
                  <a:txBody>
                    <a:bodyPr/>
                    <a:lstStyle/>
                    <a:p>
                      <a:pPr algn="ctr"/>
                      <a:r>
                        <a:rPr lang="en-GB" sz="1200" dirty="0" smtClean="0"/>
                        <a:t>5%</a:t>
                      </a:r>
                      <a:endParaRPr lang="en-GB" sz="1200" dirty="0"/>
                    </a:p>
                  </a:txBody>
                  <a:tcPr anchor="ctr"/>
                </a:tc>
              </a:tr>
              <a:tr h="274320">
                <a:tc>
                  <a:txBody>
                    <a:bodyPr/>
                    <a:lstStyle/>
                    <a:p>
                      <a:r>
                        <a:rPr lang="en-GB" sz="1200" dirty="0" smtClean="0"/>
                        <a:t>Complaints and redress were difficult or no satisfactory response received after complaint</a:t>
                      </a:r>
                      <a:endParaRPr lang="en-GB" sz="1200" dirty="0"/>
                    </a:p>
                  </a:txBody>
                  <a:tcPr/>
                </a:tc>
                <a:tc>
                  <a:txBody>
                    <a:bodyPr/>
                    <a:lstStyle/>
                    <a:p>
                      <a:pPr algn="ctr"/>
                      <a:r>
                        <a:rPr lang="en-GB" sz="1200" dirty="0" smtClean="0"/>
                        <a:t>4%</a:t>
                      </a:r>
                      <a:endParaRPr lang="en-GB" sz="1200" dirty="0"/>
                    </a:p>
                  </a:txBody>
                  <a:tcPr anchor="ctr"/>
                </a:tc>
              </a:tr>
            </a:tbl>
          </a:graphicData>
        </a:graphic>
      </p:graphicFrame>
      <p:graphicFrame>
        <p:nvGraphicFramePr>
          <p:cNvPr id="8" name="Tabell 7"/>
          <p:cNvGraphicFramePr>
            <a:graphicFrameLocks noGrp="1"/>
          </p:cNvGraphicFramePr>
          <p:nvPr>
            <p:extLst>
              <p:ext uri="{D42A27DB-BD31-4B8C-83A1-F6EECF244321}">
                <p14:modId xmlns:p14="http://schemas.microsoft.com/office/powerpoint/2010/main" xmlns="" val="905272224"/>
              </p:ext>
            </p:extLst>
          </p:nvPr>
        </p:nvGraphicFramePr>
        <p:xfrm>
          <a:off x="4860032" y="3550362"/>
          <a:ext cx="4032448" cy="2576924"/>
        </p:xfrm>
        <a:graphic>
          <a:graphicData uri="http://schemas.openxmlformats.org/drawingml/2006/table">
            <a:tbl>
              <a:tblPr firstRow="1" bandRow="1">
                <a:tableStyleId>{5C22544A-7EE6-4342-B048-85BDC9FD1C3A}</a:tableStyleId>
              </a:tblPr>
              <a:tblGrid>
                <a:gridCol w="3240360"/>
                <a:gridCol w="792088"/>
              </a:tblGrid>
              <a:tr h="438468">
                <a:tc>
                  <a:txBody>
                    <a:bodyPr/>
                    <a:lstStyle/>
                    <a:p>
                      <a:r>
                        <a:rPr lang="en-GB" sz="1100" b="1"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t>
                      </a:r>
                      <a:r>
                        <a:rPr lang="en-GB"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ost common reasons for not buying online, EU-28, 2015 </a:t>
                      </a:r>
                      <a:r>
                        <a:rPr lang="en-GB" sz="1100" b="1"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people who did not buy in the last 12 months)</a:t>
                      </a:r>
                      <a:endParaRPr lang="en-GB" sz="1200" dirty="0">
                        <a:solidFill>
                          <a:schemeClr val="tx1"/>
                        </a:solidFill>
                      </a:endParaRPr>
                    </a:p>
                  </a:txBody>
                  <a:tcPr/>
                </a:tc>
                <a:tc>
                  <a:txBody>
                    <a:bodyPr/>
                    <a:lstStyle/>
                    <a:p>
                      <a:pPr algn="ctr"/>
                      <a:r>
                        <a:rPr lang="en-GB" sz="1200" dirty="0" smtClean="0">
                          <a:solidFill>
                            <a:schemeClr val="tx1"/>
                          </a:solidFill>
                        </a:rPr>
                        <a:t>share</a:t>
                      </a:r>
                      <a:endParaRPr lang="en-GB" sz="1200" dirty="0">
                        <a:solidFill>
                          <a:schemeClr val="tx1"/>
                        </a:solidFill>
                      </a:endParaRPr>
                    </a:p>
                  </a:txBody>
                  <a:tcPr anchor="ctr"/>
                </a:tc>
              </a:tr>
              <a:tr h="468500">
                <a:tc>
                  <a:txBody>
                    <a:bodyPr/>
                    <a:lstStyle/>
                    <a:p>
                      <a:r>
                        <a:rPr lang="en-GB" sz="1200" dirty="0" smtClean="0"/>
                        <a:t>Prefer to shop in person, they like to see product, loyalty to shops or force of habit</a:t>
                      </a:r>
                      <a:endParaRPr lang="en-GB" sz="1200" dirty="0"/>
                    </a:p>
                  </a:txBody>
                  <a:tcPr/>
                </a:tc>
                <a:tc>
                  <a:txBody>
                    <a:bodyPr/>
                    <a:lstStyle/>
                    <a:p>
                      <a:pPr algn="ctr"/>
                      <a:r>
                        <a:rPr lang="en-GB" sz="1200" dirty="0" smtClean="0"/>
                        <a:t>75%</a:t>
                      </a:r>
                      <a:endParaRPr lang="en-GB" sz="1200" dirty="0"/>
                    </a:p>
                  </a:txBody>
                  <a:tcPr anchor="ctr"/>
                </a:tc>
              </a:tr>
              <a:tr h="438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Payment security concerns</a:t>
                      </a:r>
                    </a:p>
                  </a:txBody>
                  <a:tcPr/>
                </a:tc>
                <a:tc>
                  <a:txBody>
                    <a:bodyPr/>
                    <a:lstStyle/>
                    <a:p>
                      <a:pPr algn="ctr"/>
                      <a:r>
                        <a:rPr lang="en-GB" sz="1200" dirty="0" smtClean="0"/>
                        <a:t>27%</a:t>
                      </a:r>
                      <a:endParaRPr lang="en-GB" sz="1200" dirty="0"/>
                    </a:p>
                  </a:txBody>
                  <a:tcPr anchor="ctr"/>
                </a:tc>
              </a:tr>
              <a:tr h="468500">
                <a:tc>
                  <a:txBody>
                    <a:bodyPr/>
                    <a:lstStyle/>
                    <a:p>
                      <a:r>
                        <a:rPr lang="en-GB" sz="1200" dirty="0" smtClean="0"/>
                        <a:t>Trust concerns about receiving or returning goods, complaint / redress concerns</a:t>
                      </a:r>
                      <a:endParaRPr lang="en-GB" sz="1200" dirty="0"/>
                    </a:p>
                  </a:txBody>
                  <a:tcPr/>
                </a:tc>
                <a:tc>
                  <a:txBody>
                    <a:bodyPr/>
                    <a:lstStyle/>
                    <a:p>
                      <a:pPr algn="ctr"/>
                      <a:r>
                        <a:rPr lang="en-GB" sz="1200" dirty="0" smtClean="0"/>
                        <a:t>19%</a:t>
                      </a:r>
                      <a:endParaRPr lang="en-GB" sz="1200" dirty="0"/>
                    </a:p>
                  </a:txBody>
                  <a:tcPr anchor="ctr"/>
                </a:tc>
              </a:tr>
              <a:tr h="288308">
                <a:tc>
                  <a:txBody>
                    <a:bodyPr/>
                    <a:lstStyle/>
                    <a:p>
                      <a:r>
                        <a:rPr lang="en-GB" sz="1200" dirty="0" smtClean="0"/>
                        <a:t>Lack the necessary skills </a:t>
                      </a:r>
                      <a:endParaRPr lang="en-GB" sz="1200" dirty="0"/>
                    </a:p>
                  </a:txBody>
                  <a:tcPr/>
                </a:tc>
                <a:tc>
                  <a:txBody>
                    <a:bodyPr/>
                    <a:lstStyle/>
                    <a:p>
                      <a:pPr algn="ctr"/>
                      <a:r>
                        <a:rPr lang="en-GB" sz="1200" dirty="0" smtClean="0"/>
                        <a:t>18%</a:t>
                      </a:r>
                      <a:endParaRPr lang="en-GB" sz="1200" dirty="0"/>
                    </a:p>
                  </a:txBody>
                  <a:tcPr anchor="ctr"/>
                </a:tc>
              </a:tr>
              <a:tr h="288308">
                <a:tc>
                  <a:txBody>
                    <a:bodyPr/>
                    <a:lstStyle/>
                    <a:p>
                      <a:r>
                        <a:rPr lang="en-GB" sz="1200" dirty="0" smtClean="0"/>
                        <a:t>Don't have a payment card</a:t>
                      </a:r>
                      <a:endParaRPr lang="en-GB" sz="1200" dirty="0"/>
                    </a:p>
                  </a:txBody>
                  <a:tcPr/>
                </a:tc>
                <a:tc>
                  <a:txBody>
                    <a:bodyPr/>
                    <a:lstStyle/>
                    <a:p>
                      <a:pPr algn="ctr"/>
                      <a:r>
                        <a:rPr lang="en-GB" sz="1200" dirty="0" smtClean="0"/>
                        <a:t>13%</a:t>
                      </a:r>
                      <a:endParaRPr lang="en-GB" sz="1200" dirty="0"/>
                    </a:p>
                  </a:txBody>
                  <a:tcPr anchor="ctr"/>
                </a:tc>
              </a:tr>
            </a:tbl>
          </a:graphicData>
        </a:graphic>
      </p:graphicFrame>
      <p:sp>
        <p:nvSpPr>
          <p:cNvPr id="6" name="Rektangel 5"/>
          <p:cNvSpPr/>
          <p:nvPr/>
        </p:nvSpPr>
        <p:spPr>
          <a:xfrm>
            <a:off x="391532" y="6127286"/>
            <a:ext cx="1032655" cy="258917"/>
          </a:xfrm>
          <a:prstGeom prst="rect">
            <a:avLst/>
          </a:prstGeom>
        </p:spPr>
        <p:txBody>
          <a:bodyPr wrap="none">
            <a:spAutoFit/>
          </a:bodyPr>
          <a:lstStyle/>
          <a:p>
            <a:pPr>
              <a:lnSpc>
                <a:spcPct val="115000"/>
              </a:lnSpc>
              <a:spcAft>
                <a:spcPts val="0"/>
              </a:spcAft>
            </a:pPr>
            <a:r>
              <a:rPr lang="en-GB" sz="10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Source: Eurostat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Footer Placeholder 4"/>
          <p:cNvSpPr>
            <a:spLocks noGrp="1"/>
          </p:cNvSpPr>
          <p:nvPr>
            <p:ph type="ftr" sz="quarter" idx="3"/>
          </p:nvPr>
        </p:nvSpPr>
        <p:spPr>
          <a:xfrm>
            <a:off x="9345" y="6597352"/>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0" name="Slide Number Placeholder 4"/>
          <p:cNvSpPr>
            <a:spLocks noGrp="1"/>
          </p:cNvSpPr>
          <p:nvPr>
            <p:ph type="sldNum" sz="quarter" idx="4"/>
          </p:nvPr>
        </p:nvSpPr>
        <p:spPr bwMode="auto">
          <a:xfrm>
            <a:off x="7164288" y="6597352"/>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489748DA-D302-4AC9-B0AF-6133918BE624}" type="slidenum">
              <a:rPr lang="en-GB" sz="1200" smtClean="0">
                <a:solidFill>
                  <a:srgbClr val="898989"/>
                </a:solidFill>
                <a:latin typeface="+mj-lt"/>
              </a:rPr>
              <a:pPr/>
              <a:t>7</a:t>
            </a:fld>
            <a:endParaRPr lang="en-GB" sz="1200" dirty="0">
              <a:solidFill>
                <a:srgbClr val="898989"/>
              </a:solidFill>
              <a:latin typeface="+mj-lt"/>
            </a:endParaRPr>
          </a:p>
        </p:txBody>
      </p:sp>
    </p:spTree>
    <p:extLst>
      <p:ext uri="{BB962C8B-B14F-4D97-AF65-F5344CB8AC3E}">
        <p14:creationId xmlns:p14="http://schemas.microsoft.com/office/powerpoint/2010/main" xmlns="" val="838860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p:cNvSpPr>
            <a:spLocks noGrp="1"/>
          </p:cNvSpPr>
          <p:nvPr>
            <p:ph type="body" sz="quarter" idx="13"/>
          </p:nvPr>
        </p:nvSpPr>
        <p:spPr/>
        <p:txBody>
          <a:bodyPr/>
          <a:lstStyle/>
          <a:p>
            <a:pPr algn="just"/>
            <a:r>
              <a:rPr lang="en-GB" dirty="0"/>
              <a:t>In 2015 70 % of online shoppers encountered no problems when buying goods or services online. Among those that did encounter problems, speed of delivery was the most common, given by 16 %. The 2015 DSM survey of online </a:t>
            </a:r>
            <a:r>
              <a:rPr lang="en-GB" dirty="0" smtClean="0"/>
              <a:t>consumers (</a:t>
            </a:r>
            <a:r>
              <a:rPr lang="en-GB" dirty="0"/>
              <a:t>‘Identifying the main cross border obstacles of the Digital Single Market and where they matter most’, </a:t>
            </a:r>
            <a:r>
              <a:rPr lang="en-GB" dirty="0" err="1"/>
              <a:t>GfK</a:t>
            </a:r>
            <a:r>
              <a:rPr lang="en-GB" dirty="0"/>
              <a:t> for the European Commission, September </a:t>
            </a:r>
            <a:r>
              <a:rPr lang="en-GB" dirty="0" smtClean="0"/>
              <a:t>2015)</a:t>
            </a:r>
            <a:endParaRPr lang="en-GB" dirty="0"/>
          </a:p>
        </p:txBody>
      </p:sp>
      <p:sp>
        <p:nvSpPr>
          <p:cNvPr id="6" name="Platshållare för text 5"/>
          <p:cNvSpPr>
            <a:spLocks noGrp="1"/>
          </p:cNvSpPr>
          <p:nvPr>
            <p:ph type="body" sz="quarter" idx="14"/>
          </p:nvPr>
        </p:nvSpPr>
        <p:spPr/>
        <p:txBody>
          <a:bodyPr/>
          <a:lstStyle/>
          <a:p>
            <a:pPr algn="just"/>
            <a:r>
              <a:rPr lang="en-GB" dirty="0"/>
              <a:t>also revealed that for the 31 % of respondents who reported having had at least one problem with online purchases over the previous 12 months, the most common problem was with delivery (17 %: long delivery time). A series of problems with the product followed, such as its being of lower quality than advertised (15 %), being defective or the wrong product (14 % and 13 % respectively), or the product not being received at all (13 %). </a:t>
            </a:r>
          </a:p>
          <a:p>
            <a:pPr algn="just"/>
            <a:endParaRPr lang="en-GB" dirty="0"/>
          </a:p>
        </p:txBody>
      </p:sp>
      <p:sp>
        <p:nvSpPr>
          <p:cNvPr id="7" name="Platshållare för text 6"/>
          <p:cNvSpPr>
            <a:spLocks noGrp="1"/>
          </p:cNvSpPr>
          <p:nvPr>
            <p:ph type="body" sz="quarter" idx="15"/>
          </p:nvPr>
        </p:nvSpPr>
        <p:spPr/>
        <p:txBody>
          <a:bodyPr/>
          <a:lstStyle/>
          <a:p>
            <a:pPr algn="just"/>
            <a:r>
              <a:rPr lang="en-GB" dirty="0"/>
              <a:t>The survey showed that the main consumer concerns about purchasing products online domestically were linked to: data protection and payment security (30 % of respondents were concerned that personal data may be misused and 26 % that payment details might be stolen) and consumer rights (fear of receiving wrong or damaged products (26 %), not finding it easy to replace or repair a faulty product (25 %) and not finding it easy to return a product they did not like and be reimbursed (22 %).</a:t>
            </a:r>
          </a:p>
          <a:p>
            <a:pPr algn="just"/>
            <a:endParaRPr lang="en-GB" dirty="0"/>
          </a:p>
        </p:txBody>
      </p:sp>
      <p:sp>
        <p:nvSpPr>
          <p:cNvPr id="2" name="Rubrik 1"/>
          <p:cNvSpPr>
            <a:spLocks noGrp="1"/>
          </p:cNvSpPr>
          <p:nvPr>
            <p:ph type="title"/>
          </p:nvPr>
        </p:nvSpPr>
        <p:spPr/>
        <p:txBody>
          <a:bodyPr/>
          <a:lstStyle/>
          <a:p>
            <a:r>
              <a:rPr lang="fr-BE" dirty="0">
                <a:latin typeface="Arial Narrow" charset="0"/>
              </a:rPr>
              <a:t>eCommerce: </a:t>
            </a:r>
            <a:r>
              <a:rPr lang="en-GB" dirty="0">
                <a:solidFill>
                  <a:srgbClr val="FF0000"/>
                </a:solidFill>
                <a:latin typeface="Arial Narrow" charset="0"/>
              </a:rPr>
              <a:t>Barriers and problems</a:t>
            </a:r>
            <a:r>
              <a:rPr lang="en-GB" dirty="0" smtClean="0">
                <a:solidFill>
                  <a:srgbClr val="FF0000"/>
                </a:solidFill>
                <a:latin typeface="Arial Narrow" charset="0"/>
              </a:rPr>
              <a:t>.</a:t>
            </a:r>
            <a:endParaRPr lang="en-GB" dirty="0"/>
          </a:p>
        </p:txBody>
      </p:sp>
      <p:sp>
        <p:nvSpPr>
          <p:cNvPr id="9" name="Rubrik 3"/>
          <p:cNvSpPr txBox="1">
            <a:spLocks/>
          </p:cNvSpPr>
          <p:nvPr/>
        </p:nvSpPr>
        <p:spPr>
          <a:xfrm>
            <a:off x="218531" y="836712"/>
            <a:ext cx="8928992" cy="1087539"/>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charset="0"/>
                <a:ea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a:lstStyle>
          <a:p>
            <a:pPr algn="l"/>
            <a:endParaRPr lang="en-GB" sz="1800" b="1" dirty="0"/>
          </a:p>
        </p:txBody>
      </p:sp>
      <p:sp>
        <p:nvSpPr>
          <p:cNvPr id="8" name="Footer Placeholder 4"/>
          <p:cNvSpPr>
            <a:spLocks noGrp="1"/>
          </p:cNvSpPr>
          <p:nvPr>
            <p:ph type="ftr" sz="quarter" idx="3"/>
          </p:nvPr>
        </p:nvSpPr>
        <p:spPr>
          <a:xfrm>
            <a:off x="9345" y="6597352"/>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0" name="Slide Number Placeholder 4"/>
          <p:cNvSpPr>
            <a:spLocks noGrp="1"/>
          </p:cNvSpPr>
          <p:nvPr>
            <p:ph type="sldNum" sz="quarter" idx="4"/>
          </p:nvPr>
        </p:nvSpPr>
        <p:spPr bwMode="auto">
          <a:xfrm>
            <a:off x="7164288" y="6597352"/>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427DE98E-FFB2-4559-B815-82A3D587E425}" type="slidenum">
              <a:rPr lang="en-GB" sz="1200" smtClean="0">
                <a:solidFill>
                  <a:srgbClr val="898989"/>
                </a:solidFill>
                <a:latin typeface="+mj-lt"/>
              </a:rPr>
              <a:pPr/>
              <a:t>8</a:t>
            </a:fld>
            <a:endParaRPr lang="en-GB" sz="1200" dirty="0">
              <a:solidFill>
                <a:srgbClr val="898989"/>
              </a:solidFill>
              <a:latin typeface="+mj-lt"/>
            </a:endParaRPr>
          </a:p>
        </p:txBody>
      </p:sp>
    </p:spTree>
    <p:extLst>
      <p:ext uri="{BB962C8B-B14F-4D97-AF65-F5344CB8AC3E}">
        <p14:creationId xmlns:p14="http://schemas.microsoft.com/office/powerpoint/2010/main" xmlns="" val="4023891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tshållare för text 7"/>
          <p:cNvSpPr>
            <a:spLocks noGrp="1"/>
          </p:cNvSpPr>
          <p:nvPr>
            <p:ph type="body" sz="quarter" idx="13"/>
          </p:nvPr>
        </p:nvSpPr>
        <p:spPr/>
        <p:txBody>
          <a:bodyPr/>
          <a:lstStyle/>
          <a:p>
            <a:pPr algn="just"/>
            <a:r>
              <a:rPr lang="en-GB" dirty="0"/>
              <a:t>Internet users encounter a variety of security problems. For four of them we can see if the environment has changed in the last five years.</a:t>
            </a:r>
          </a:p>
          <a:p>
            <a:pPr algn="just"/>
            <a:r>
              <a:rPr lang="en-GB" dirty="0"/>
              <a:t>Over the period 2010-2015, the percentage of internet users experiencing any of the four security problems fell by 10 percentage points to 24 %. This was mainly due to fewer cases of damaging virus infections, at least those recognised by users.</a:t>
            </a:r>
          </a:p>
          <a:p>
            <a:pPr algn="just"/>
            <a:r>
              <a:rPr lang="en-GB" dirty="0"/>
              <a:t>Financial losses and abuse of personal information are rarer, but their gravity for victims can be important. They still happen, so it is natural that news of such cases raises concerns even among people who are not directly affected.</a:t>
            </a:r>
          </a:p>
          <a:p>
            <a:pPr algn="just"/>
            <a:r>
              <a:rPr lang="en-GB" dirty="0"/>
              <a:t>New forms of security threats have also appeared that are not yet monitored, like catfishing, ransomware and identity theft (see </a:t>
            </a:r>
            <a:r>
              <a:rPr lang="en-GB" u="sng" dirty="0">
                <a:hlinkClick r:id="rId2"/>
              </a:rPr>
              <a:t>ENISA Threat Landscape 2015</a:t>
            </a:r>
            <a:r>
              <a:rPr lang="en-GB" dirty="0" smtClean="0"/>
              <a:t>)</a:t>
            </a:r>
            <a:endParaRPr lang="en-GB" dirty="0"/>
          </a:p>
        </p:txBody>
      </p:sp>
      <p:sp>
        <p:nvSpPr>
          <p:cNvPr id="7" name="Rubrik 6"/>
          <p:cNvSpPr>
            <a:spLocks noGrp="1"/>
          </p:cNvSpPr>
          <p:nvPr>
            <p:ph type="title"/>
          </p:nvPr>
        </p:nvSpPr>
        <p:spPr/>
        <p:txBody>
          <a:bodyPr/>
          <a:lstStyle/>
          <a:p>
            <a:pPr>
              <a:lnSpc>
                <a:spcPct val="115000"/>
              </a:lnSpc>
              <a:spcBef>
                <a:spcPts val="310"/>
              </a:spcBef>
              <a:spcAft>
                <a:spcPts val="0"/>
              </a:spcAft>
            </a:pPr>
            <a:r>
              <a:rPr lang="en-GB" dirty="0">
                <a:solidFill>
                  <a:srgbClr val="000000"/>
                </a:solidFill>
                <a:ea typeface="MS PGothic" panose="020B0600070205080204" pitchFamily="34" charset="-128"/>
              </a:rPr>
              <a:t>Internet users face a number of </a:t>
            </a:r>
            <a:r>
              <a:rPr lang="en-GB" dirty="0">
                <a:solidFill>
                  <a:srgbClr val="FF0000"/>
                </a:solidFill>
                <a:ea typeface="MS PGothic" panose="020B0600070205080204" pitchFamily="34" charset="-128"/>
              </a:rPr>
              <a:t>security threats </a:t>
            </a:r>
            <a:r>
              <a:rPr lang="en-GB" dirty="0" smtClean="0">
                <a:solidFill>
                  <a:srgbClr val="FF0000"/>
                </a:solidFill>
                <a:ea typeface="MS PGothic" panose="020B0600070205080204" pitchFamily="34" charset="-128"/>
              </a:rPr>
              <a:t>online.</a:t>
            </a:r>
            <a:endParaRPr lang="en-GB" dirty="0"/>
          </a:p>
        </p:txBody>
      </p:sp>
      <p:pic>
        <p:nvPicPr>
          <p:cNvPr id="9" name="Bildobjekt 8"/>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3716982" y="1343868"/>
            <a:ext cx="4743450" cy="4965452"/>
          </a:xfrm>
          <a:prstGeom prst="rect">
            <a:avLst/>
          </a:prstGeom>
          <a:noFill/>
          <a:ln>
            <a:noFill/>
          </a:ln>
        </p:spPr>
      </p:pic>
      <p:sp>
        <p:nvSpPr>
          <p:cNvPr id="12" name="Rektangel 11"/>
          <p:cNvSpPr/>
          <p:nvPr/>
        </p:nvSpPr>
        <p:spPr>
          <a:xfrm>
            <a:off x="3701553" y="1022539"/>
            <a:ext cx="4758879" cy="246221"/>
          </a:xfrm>
          <a:prstGeom prst="rect">
            <a:avLst/>
          </a:prstGeom>
        </p:spPr>
        <p:txBody>
          <a:bodyPr wrap="square">
            <a:spAutoFit/>
          </a:bodyPr>
          <a:lstStyle/>
          <a:p>
            <a:pPr algn="ctr"/>
            <a:r>
              <a:rPr lang="en-GB" sz="1000" b="1" dirty="0">
                <a:solidFill>
                  <a:schemeClr val="tx1"/>
                </a:solidFill>
                <a:latin typeface="+mj-lt"/>
              </a:rPr>
              <a:t>Individuals experiencing security problems online, EU-28, 2015 (% of internet users)</a:t>
            </a:r>
          </a:p>
        </p:txBody>
      </p:sp>
      <p:sp>
        <p:nvSpPr>
          <p:cNvPr id="13" name="Rektangel 12"/>
          <p:cNvSpPr/>
          <p:nvPr/>
        </p:nvSpPr>
        <p:spPr>
          <a:xfrm>
            <a:off x="3735217" y="6040016"/>
            <a:ext cx="1032655" cy="269304"/>
          </a:xfrm>
          <a:prstGeom prst="rect">
            <a:avLst/>
          </a:prstGeom>
        </p:spPr>
        <p:txBody>
          <a:bodyPr wrap="none">
            <a:spAutoFit/>
          </a:bodyPr>
          <a:lstStyle/>
          <a:p>
            <a:pPr>
              <a:lnSpc>
                <a:spcPct val="115000"/>
              </a:lnSpc>
              <a:spcAft>
                <a:spcPts val="0"/>
              </a:spcAft>
            </a:pPr>
            <a:r>
              <a:rPr lang="en-GB" sz="10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Source: Eurostat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Footer Placeholder 4"/>
          <p:cNvSpPr>
            <a:spLocks noGrp="1"/>
          </p:cNvSpPr>
          <p:nvPr>
            <p:ph type="ftr" sz="quarter" idx="3"/>
          </p:nvPr>
        </p:nvSpPr>
        <p:spPr>
          <a:xfrm>
            <a:off x="9345" y="6583740"/>
            <a:ext cx="5698975" cy="274260"/>
          </a:xfrm>
          <a:prstGeom prst="rect">
            <a:avLst/>
          </a:prstGeom>
        </p:spPr>
        <p:txBody>
          <a:bodyPr vert="horz" lIns="91440" tIns="45720" rIns="91440" bIns="45720" rtlCol="0" anchor="ctr"/>
          <a:lstStyle>
            <a:lvl1pPr algn="ctr">
              <a:defRPr sz="1000" b="1">
                <a:solidFill>
                  <a:schemeClr val="tx1">
                    <a:tint val="75000"/>
                  </a:schemeClr>
                </a:solidFill>
              </a:defRPr>
            </a:lvl1pPr>
          </a:lstStyle>
          <a:p>
            <a:pPr algn="l"/>
            <a:r>
              <a:rPr lang="en-GB" sz="1200" dirty="0" smtClean="0">
                <a:latin typeface="+mj-lt"/>
              </a:rPr>
              <a:t>Europe's Digital Progress Report 2016 – Use of Internet</a:t>
            </a:r>
            <a:endParaRPr lang="en-GB" sz="1200" dirty="0">
              <a:latin typeface="+mj-lt"/>
            </a:endParaRPr>
          </a:p>
        </p:txBody>
      </p:sp>
      <p:sp>
        <p:nvSpPr>
          <p:cNvPr id="11" name="Slide Number Placeholder 4"/>
          <p:cNvSpPr>
            <a:spLocks noGrp="1"/>
          </p:cNvSpPr>
          <p:nvPr>
            <p:ph type="sldNum" sz="quarter" idx="4"/>
          </p:nvPr>
        </p:nvSpPr>
        <p:spPr bwMode="auto">
          <a:xfrm>
            <a:off x="7164288" y="6583740"/>
            <a:ext cx="549275" cy="2742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400">
                <a:solidFill>
                  <a:schemeClr val="tx1"/>
                </a:solidFill>
                <a:latin typeface="Arial Narrow" charset="0"/>
                <a:ea typeface="ＭＳ Ｐゴシック" charset="0"/>
              </a:defRPr>
            </a:lvl1pPr>
            <a:lvl2pPr>
              <a:defRPr sz="28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000">
                <a:solidFill>
                  <a:schemeClr val="tx1"/>
                </a:solidFill>
                <a:latin typeface="Arial Narrow" charset="0"/>
                <a:ea typeface="ＭＳ Ｐゴシック" charset="0"/>
              </a:defRPr>
            </a:lvl4pPr>
            <a:lvl5pPr>
              <a:defRPr sz="2000">
                <a:solidFill>
                  <a:schemeClr val="tx1"/>
                </a:solidFill>
                <a:latin typeface="Arial Narrow" charset="0"/>
                <a:ea typeface="ＭＳ Ｐゴシック" charset="0"/>
              </a:defRPr>
            </a:lvl5pPr>
            <a:lvl6pPr eaLnBrk="0" fontAlgn="base" hangingPunct="0">
              <a:spcAft>
                <a:spcPct val="0"/>
              </a:spcAft>
              <a:buFont typeface="Arial" charset="0"/>
              <a:buChar char="»"/>
              <a:defRPr sz="2000">
                <a:solidFill>
                  <a:schemeClr val="tx1"/>
                </a:solidFill>
                <a:latin typeface="Arial Narrow" charset="0"/>
                <a:ea typeface="ＭＳ Ｐゴシック" charset="0"/>
              </a:defRPr>
            </a:lvl6pPr>
            <a:lvl7pPr eaLnBrk="0" fontAlgn="base" hangingPunct="0">
              <a:spcAft>
                <a:spcPct val="0"/>
              </a:spcAft>
              <a:buFont typeface="Arial" charset="0"/>
              <a:buChar char="»"/>
              <a:defRPr sz="2000">
                <a:solidFill>
                  <a:schemeClr val="tx1"/>
                </a:solidFill>
                <a:latin typeface="Arial Narrow" charset="0"/>
                <a:ea typeface="ＭＳ Ｐゴシック" charset="0"/>
              </a:defRPr>
            </a:lvl7pPr>
            <a:lvl8pPr eaLnBrk="0" fontAlgn="base" hangingPunct="0">
              <a:spcAft>
                <a:spcPct val="0"/>
              </a:spcAft>
              <a:buFont typeface="Arial" charset="0"/>
              <a:buChar char="»"/>
              <a:defRPr sz="2000">
                <a:solidFill>
                  <a:schemeClr val="tx1"/>
                </a:solidFill>
                <a:latin typeface="Arial Narrow" charset="0"/>
                <a:ea typeface="ＭＳ Ｐゴシック" charset="0"/>
              </a:defRPr>
            </a:lvl8pPr>
            <a:lvl9pPr eaLnBrk="0" fontAlgn="base" hangingPunct="0">
              <a:spcAft>
                <a:spcPct val="0"/>
              </a:spcAft>
              <a:buFont typeface="Arial" charset="0"/>
              <a:buChar char="»"/>
              <a:defRPr sz="2000">
                <a:solidFill>
                  <a:schemeClr val="tx1"/>
                </a:solidFill>
                <a:latin typeface="Arial Narrow" charset="0"/>
                <a:ea typeface="ＭＳ Ｐゴシック" charset="0"/>
              </a:defRPr>
            </a:lvl9pPr>
          </a:lstStyle>
          <a:p>
            <a:fld id="{4CBC156D-8352-4221-ABC4-E4CDADE20BCB}" type="slidenum">
              <a:rPr lang="en-GB" sz="1200" smtClean="0">
                <a:solidFill>
                  <a:srgbClr val="898989"/>
                </a:solidFill>
                <a:latin typeface="+mj-lt"/>
              </a:rPr>
              <a:pPr/>
              <a:t>9</a:t>
            </a:fld>
            <a:endParaRPr lang="en-GB" sz="1200" dirty="0">
              <a:solidFill>
                <a:srgbClr val="898989"/>
              </a:solidFill>
              <a:latin typeface="+mj-lt"/>
            </a:endParaRPr>
          </a:p>
        </p:txBody>
      </p:sp>
    </p:spTree>
    <p:extLst>
      <p:ext uri="{BB962C8B-B14F-4D97-AF65-F5344CB8AC3E}">
        <p14:creationId xmlns:p14="http://schemas.microsoft.com/office/powerpoint/2010/main" xmlns="" val="1138977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corebo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C_Collab_DocumentLanguage xmlns="aca44eb3-90b9-4c2a-b283-cfea836dae83">EN</EC_Collab_DocumentLanguage>
    <EC_Collab_Reference xmlns="aca44eb3-90b9-4c2a-b283-cfea836dae8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EC Document" ma:contentTypeID="0x010100258AA79CEB83498886A3A086811232500072F914170DA0D9439B62CC24837C79FB" ma:contentTypeVersion="9" ma:contentTypeDescription="Create a new document." ma:contentTypeScope="" ma:versionID="79b618fcb811df923de8dbc3dc485592">
  <xsd:schema xmlns:xsd="http://www.w3.org/2001/XMLSchema" xmlns:xs="http://www.w3.org/2001/XMLSchema" xmlns:p="http://schemas.microsoft.com/office/2006/metadata/properties" xmlns:ns3="aca44eb3-90b9-4c2a-b283-cfea836dae83" targetNamespace="http://schemas.microsoft.com/office/2006/metadata/properties" ma:root="true" ma:fieldsID="5dd8b6d8ba9f5a42420feff15d64ddcf" ns3:_="">
    <xsd:import namespace="aca44eb3-90b9-4c2a-b283-cfea836dae83"/>
    <xsd:element name="properties">
      <xsd:complexType>
        <xsd:sequence>
          <xsd:element name="documentManagement">
            <xsd:complexType>
              <xsd:all>
                <xsd:element ref="ns3:EC_Collab_Reference" minOccurs="0"/>
                <xsd:element ref="ns3:EC_Collab_Document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a44eb3-90b9-4c2a-b283-cfea836dae83" elementFormDefault="qualified">
    <xsd:import namespace="http://schemas.microsoft.com/office/2006/documentManagement/types"/>
    <xsd:import namespace="http://schemas.microsoft.com/office/infopath/2007/PartnerControls"/>
    <xsd:element name="EC_Collab_Reference" ma:index="12" nillable="true" ma:displayName="Reference" ma:internalName="EC_Collab_Reference">
      <xsd:simpleType>
        <xsd:restriction base="dms:Text"/>
      </xsd:simpleType>
    </xsd:element>
    <xsd:element name="EC_Collab_DocumentLanguage" ma:index="13" nillable="true" ma:displayName="Language" ma:default="EN" ma:internalName="EC_Collab_DocumentLanguage" ma:readOnly="false">
      <xsd:simpleType>
        <xsd:restriction base="dms:Choice">
          <xsd:enumeration value="BG"/>
          <xsd:enumeration value="ES"/>
          <xsd:enumeration value="CS"/>
          <xsd:enumeration value="DA"/>
          <xsd:enumeration value="DE"/>
          <xsd:enumeration value="ET"/>
          <xsd:enumeration value="EL"/>
          <xsd:enumeration value="EN"/>
          <xsd:enumeration value="FR"/>
          <xsd:enumeration value="GA"/>
          <xsd:enumeration value="IT"/>
          <xsd:enumeration value="LT"/>
          <xsd:enumeration value="LV"/>
          <xsd:enumeration value="HU"/>
          <xsd:enumeration value="MT"/>
          <xsd:enumeration value="NL"/>
          <xsd:enumeration value="PL"/>
          <xsd:enumeration value="PT"/>
          <xsd:enumeration value="RO"/>
          <xsd:enumeration value="SK"/>
          <xsd:enumeration value="SL"/>
          <xsd:enumeration value="FI"/>
          <xsd:enumeration value="SV"/>
          <xsd:enumeration value="HR"/>
          <xsd:enumeration value="MK"/>
          <xsd:enumeration value="TR"/>
          <xsd:enumeration value="EU"/>
          <xsd:enumeration value="CA"/>
          <xsd:enumeration value="GL"/>
          <xsd:enumeration value="AB"/>
          <xsd:enumeration value="AA"/>
          <xsd:enumeration value="AF"/>
          <xsd:enumeration value="AK"/>
          <xsd:enumeration value="SQ"/>
          <xsd:enumeration value="AM"/>
          <xsd:enumeration value="AR"/>
          <xsd:enumeration value="AN"/>
          <xsd:enumeration value="HY"/>
          <xsd:enumeration value="AS"/>
          <xsd:enumeration value="AV"/>
          <xsd:enumeration value="AE"/>
          <xsd:enumeration value="AY"/>
          <xsd:enumeration value="AZ"/>
          <xsd:enumeration value="BM"/>
          <xsd:enumeration value="BA"/>
          <xsd:enumeration value="BE"/>
          <xsd:enumeration value="BN"/>
          <xsd:enumeration value="BH"/>
          <xsd:enumeration value="BI"/>
          <xsd:enumeration value="NB"/>
          <xsd:enumeration value="BS"/>
          <xsd:enumeration value="BR"/>
          <xsd:enumeration value="MY"/>
          <xsd:enumeration value="KM"/>
          <xsd:enumeration value="CH"/>
          <xsd:enumeration value="CE"/>
          <xsd:enumeration value="NY"/>
          <xsd:enumeration value="ZH"/>
          <xsd:enumeration value="CU"/>
          <xsd:enumeration value="CV"/>
          <xsd:enumeration value="KW"/>
          <xsd:enumeration value="CO"/>
          <xsd:enumeration value="CR"/>
          <xsd:enumeration value="DV"/>
          <xsd:enumeration value="DZ"/>
          <xsd:enumeration value="EO"/>
          <xsd:enumeration value="EE"/>
          <xsd:enumeration value="FO"/>
          <xsd:enumeration value="FJ"/>
          <xsd:enumeration value="FF"/>
          <xsd:enumeration value="GD"/>
          <xsd:enumeration value="LG"/>
          <xsd:enumeration value="KA"/>
          <xsd:enumeration value="GN"/>
          <xsd:enumeration value="GU"/>
          <xsd:enumeration value="HT"/>
          <xsd:enumeration value="HA"/>
          <xsd:enumeration value="HE"/>
          <xsd:enumeration value="HZ"/>
          <xsd:enumeration value="HI"/>
          <xsd:enumeration value="HO"/>
          <xsd:enumeration value="IS"/>
          <xsd:enumeration value="IO"/>
          <xsd:enumeration value="IG"/>
          <xsd:enumeration value="ID"/>
          <xsd:enumeration value="IA"/>
          <xsd:enumeration value="IE"/>
          <xsd:enumeration value="IU"/>
          <xsd:enumeration value="IK"/>
          <xsd:enumeration value="JA"/>
          <xsd:enumeration value="JV"/>
          <xsd:enumeration value="KL"/>
          <xsd:enumeration value="KN"/>
          <xsd:enumeration value="KR"/>
          <xsd:enumeration value="KS"/>
          <xsd:enumeration value="KK"/>
          <xsd:enumeration value="KI"/>
          <xsd:enumeration value="RW"/>
          <xsd:enumeration value="KY"/>
          <xsd:enumeration value="KV"/>
          <xsd:enumeration value="KG"/>
          <xsd:enumeration value="KO"/>
          <xsd:enumeration value="KJ"/>
          <xsd:enumeration value="KU"/>
          <xsd:enumeration value="LO"/>
          <xsd:enumeration value="LA"/>
          <xsd:enumeration value="LI"/>
          <xsd:enumeration value="LN"/>
          <xsd:enumeration value="LU"/>
          <xsd:enumeration value="LB"/>
          <xsd:enumeration value="MG"/>
          <xsd:enumeration value="MS"/>
          <xsd:enumeration value="ML"/>
          <xsd:enumeration value="GV"/>
          <xsd:enumeration value="MI"/>
          <xsd:enumeration value="MR"/>
          <xsd:enumeration value="MH"/>
          <xsd:enumeration value="MN"/>
          <xsd:enumeration value="NA"/>
          <xsd:enumeration value="NV"/>
          <xsd:enumeration value="ND"/>
          <xsd:enumeration value="NR"/>
          <xsd:enumeration value="NG"/>
          <xsd:enumeration value="NE"/>
          <xsd:enumeration value="SE"/>
          <xsd:enumeration value="NO"/>
          <xsd:enumeration value="NN"/>
          <xsd:enumeration value="OC"/>
          <xsd:enumeration value="OJ"/>
          <xsd:enumeration value="OR"/>
          <xsd:enumeration value="OM"/>
          <xsd:enumeration value="OS"/>
          <xsd:enumeration value="PI"/>
          <xsd:enumeration value="PA"/>
          <xsd:enumeration value="FA"/>
          <xsd:enumeration value="PS"/>
          <xsd:enumeration value="QU"/>
          <xsd:enumeration value="RM"/>
          <xsd:enumeration value="RN"/>
          <xsd:enumeration value="RU"/>
          <xsd:enumeration value="SM"/>
          <xsd:enumeration value="SG"/>
          <xsd:enumeration value="SA"/>
          <xsd:enumeration value="SC"/>
          <xsd:enumeration value="SR"/>
          <xsd:enumeration value="SN"/>
          <xsd:enumeration value="II"/>
          <xsd:enumeration value="SD"/>
          <xsd:enumeration value="SI"/>
          <xsd:enumeration value="SO"/>
          <xsd:enumeration value="ST"/>
          <xsd:enumeration value="SU"/>
          <xsd:enumeration value="SW"/>
          <xsd:enumeration value="SS"/>
          <xsd:enumeration value="TL"/>
          <xsd:enumeration value="TY"/>
          <xsd:enumeration value="TG"/>
          <xsd:enumeration value="TA"/>
          <xsd:enumeration value="TT"/>
          <xsd:enumeration value="TE"/>
          <xsd:enumeration value="TH"/>
          <xsd:enumeration value="BO"/>
          <xsd:enumeration value="TI"/>
          <xsd:enumeration value="TO"/>
          <xsd:enumeration value="TS"/>
          <xsd:enumeration value="TN"/>
          <xsd:enumeration value="TK"/>
          <xsd:enumeration value="TW"/>
          <xsd:enumeration value="UG"/>
          <xsd:enumeration value="UK"/>
          <xsd:enumeration value="UR"/>
          <xsd:enumeration value="UZ"/>
          <xsd:enumeration value="VE"/>
          <xsd:enumeration value="VI"/>
          <xsd:enumeration value="VO"/>
          <xsd:enumeration value="WA"/>
          <xsd:enumeration value="CY"/>
          <xsd:enumeration value="FY"/>
          <xsd:enumeration value="WO"/>
          <xsd:enumeration value="XH"/>
          <xsd:enumeration value="YI"/>
          <xsd:enumeration value="YO"/>
          <xsd:enumeration value="ZA"/>
          <xsd:enumeration value="ZU"/>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Author"/>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ma:index="8" ma:displayName="Subject"/>
        <xsd:element ref="dc:description" minOccurs="0" maxOccurs="1" ma:index="11" ma:displayName="Comments"/>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31B24F-6778-4375-B40C-C574BDCB4B9D}">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aca44eb3-90b9-4c2a-b283-cfea836dae83"/>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4C49283-F9B7-4D5B-8125-40428887ABE5}">
  <ds:schemaRefs>
    <ds:schemaRef ds:uri="http://schemas.microsoft.com/sharepoint/v3/contenttype/forms"/>
  </ds:schemaRefs>
</ds:datastoreItem>
</file>

<file path=customXml/itemProps3.xml><?xml version="1.0" encoding="utf-8"?>
<ds:datastoreItem xmlns:ds="http://schemas.openxmlformats.org/officeDocument/2006/customXml" ds:itemID="{0C64C7CA-F219-49C0-9F5E-DEFF34FC8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a44eb3-90b9-4c2a-b283-cfea836dae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13512</TotalTime>
  <Words>1781</Words>
  <Application>Microsoft Office PowerPoint</Application>
  <PresentationFormat>On-screen Show (4:3)</PresentationFormat>
  <Paragraphs>158</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Blank</vt:lpstr>
      <vt:lpstr>scoreboard</vt:lpstr>
      <vt:lpstr>Use of Internet Use of Internet Services by Citizens in the EU</vt:lpstr>
      <vt:lpstr>The Digital Economy and Society Index (DESI) is a composite index that summarises relevant indicators on Europe’s digital performance and tracks the evolution of EU Member States in digital competitiveness.  </vt:lpstr>
      <vt:lpstr>Use of Internet by EU citizens.</vt:lpstr>
      <vt:lpstr>Overall slowdown in growth of online activities.</vt:lpstr>
      <vt:lpstr>eCommerce: Individuals ordering goods and services online.</vt:lpstr>
      <vt:lpstr>There has been a a small increase in the number of online purchases over the Internet since 2009.</vt:lpstr>
      <vt:lpstr>eCommerce: Barriers and problems.</vt:lpstr>
      <vt:lpstr>eCommerce: Barriers and problems.</vt:lpstr>
      <vt:lpstr>Internet users face a number of security threats online.</vt:lpstr>
      <vt:lpstr>Security concerns continue to keep 1/5 of internet users away from online transactions (e-commerce and e-banking).</vt:lpstr>
      <vt:lpstr>In some countries security concerns are keeping internet users away from e-commerce, while in others, they inspire more selective defensive behaviour.</vt:lpstr>
      <vt:lpstr>eCommerce: Individuals ordering cross-border goods or services online.</vt:lpstr>
      <vt:lpstr>More than half of EU Internet users use online banking.</vt:lpstr>
      <vt:lpstr>Participation in social networks online is still increasing.</vt:lpstr>
      <vt:lpstr>The internet becomes mobile.</vt:lpstr>
    </vt:vector>
  </TitlesOfParts>
  <Company>European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dc:title>
  <dc:creator>MATEUS Alexandre (CNECT)</dc:creator>
  <cp:lastModifiedBy>Constandina Sophocleous</cp:lastModifiedBy>
  <cp:revision>350</cp:revision>
  <cp:lastPrinted>2015-06-03T09:21:05Z</cp:lastPrinted>
  <dcterms:created xsi:type="dcterms:W3CDTF">2014-04-10T07:09:55Z</dcterms:created>
  <dcterms:modified xsi:type="dcterms:W3CDTF">2017-01-04T11:25:46Z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0x010100258AA79CEB83498886A3A086811232500072F914170DA0D9439B62CC24837C79FB</vt:lpwstr>
  </property>
</Properties>
</file>