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8" r:id="rId3"/>
  </p:sldMasterIdLst>
  <p:notesMasterIdLst>
    <p:notesMasterId r:id="rId13"/>
  </p:notesMasterIdLst>
  <p:handoutMasterIdLst>
    <p:handoutMasterId r:id="rId14"/>
  </p:handoutMasterIdLst>
  <p:sldIdLst>
    <p:sldId id="256" r:id="rId4"/>
    <p:sldId id="303" r:id="rId5"/>
    <p:sldId id="309" r:id="rId6"/>
    <p:sldId id="302" r:id="rId7"/>
    <p:sldId id="312" r:id="rId8"/>
    <p:sldId id="304" r:id="rId9"/>
    <p:sldId id="310" r:id="rId10"/>
    <p:sldId id="313" r:id="rId11"/>
    <p:sldId id="311" r:id="rId12"/>
  </p:sldIdLst>
  <p:sldSz cx="9144000" cy="6858000" type="screen4x3"/>
  <p:notesSz cx="6724650" cy="97742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575E"/>
    <a:srgbClr val="88787C"/>
    <a:srgbClr val="525E65"/>
    <a:srgbClr val="F0C700"/>
    <a:srgbClr val="656351"/>
    <a:srgbClr val="58867B"/>
    <a:srgbClr val="5090C8"/>
    <a:srgbClr val="B8AAA2"/>
    <a:srgbClr val="FFD617"/>
    <a:srgbClr val="5F70A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700" autoAdjust="0"/>
  </p:normalViewPr>
  <p:slideViewPr>
    <p:cSldViewPr>
      <p:cViewPr varScale="1">
        <p:scale>
          <a:sx n="61" d="100"/>
          <a:sy n="61" d="100"/>
        </p:scale>
        <p:origin x="-701"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3678" y="-114"/>
      </p:cViewPr>
      <p:guideLst>
        <p:guide orient="horz" pos="3078"/>
        <p:guide pos="211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l-GR"/>
  <c:chart>
    <c:title>
      <c:tx>
        <c:rich>
          <a:bodyPr/>
          <a:lstStyle/>
          <a:p>
            <a:pPr>
              <a:defRPr/>
            </a:pPr>
            <a:r>
              <a:rPr lang="en-GB" dirty="0" smtClean="0"/>
              <a:t>What are your greatest CONCERNS about buying products online in another EU country? (%</a:t>
            </a:r>
            <a:r>
              <a:rPr lang="en-GB" baseline="0" dirty="0" smtClean="0"/>
              <a:t> of respondents, N=22,848)</a:t>
            </a:r>
            <a:endParaRPr lang="en-US" dirty="0"/>
          </a:p>
        </c:rich>
      </c:tx>
    </c:title>
    <c:plotArea>
      <c:layout/>
      <c:barChart>
        <c:barDir val="bar"/>
        <c:grouping val="clustered"/>
        <c:ser>
          <c:idx val="0"/>
          <c:order val="0"/>
          <c:tx>
            <c:strRef>
              <c:f>Sheet1!$B$4</c:f>
              <c:strCache>
                <c:ptCount val="1"/>
                <c:pt idx="0">
                  <c:v>EU28</c:v>
                </c:pt>
              </c:strCache>
            </c:strRef>
          </c:tx>
          <c:spPr>
            <a:solidFill>
              <a:schemeClr val="accent1">
                <a:lumMod val="50000"/>
              </a:schemeClr>
            </a:solidFill>
          </c:spPr>
          <c:dLbls>
            <c:showVal val="1"/>
          </c:dLbls>
          <c:cat>
            <c:strRef>
              <c:f>Sheet1!$C$3:$N$3</c:f>
              <c:strCache>
                <c:ptCount val="12"/>
                <c:pt idx="0">
                  <c:v>High delivery costs</c:v>
                </c:pt>
                <c:pt idx="1">
                  <c:v>High return shipping costs</c:v>
                </c:pt>
                <c:pt idx="2">
                  <c:v>Long delivery times</c:v>
                </c:pt>
                <c:pt idx="3">
                  <c:v>It may be more difficult to solve any problems </c:v>
                </c:pt>
                <c:pt idx="4">
                  <c:v>Replacement or repair of a faulty product is not easy</c:v>
                </c:pt>
                <c:pt idx="5">
                  <c:v>Returning a product I didn't like and getting reimbursed is not easy</c:v>
                </c:pt>
                <c:pt idx="6">
                  <c:v>Personal data may be misused</c:v>
                </c:pt>
                <c:pt idx="7">
                  <c:v>The payment card details may be stolen</c:v>
                </c:pt>
                <c:pt idx="8">
                  <c:v>Products will not be delivered at all</c:v>
                </c:pt>
                <c:pt idx="9">
                  <c:v>Wrong or damaged products will be delivered</c:v>
                </c:pt>
                <c:pt idx="10">
                  <c:v>Goods sold online might be unsafe/ counterfeit</c:v>
                </c:pt>
                <c:pt idx="11">
                  <c:v>I do not know consumer rights when buying online from another EU country</c:v>
                </c:pt>
              </c:strCache>
            </c:strRef>
          </c:cat>
          <c:val>
            <c:numRef>
              <c:f>Sheet1!$C$4:$N$4</c:f>
              <c:numCache>
                <c:formatCode>0%</c:formatCode>
                <c:ptCount val="12"/>
                <c:pt idx="0">
                  <c:v>0.27</c:v>
                </c:pt>
                <c:pt idx="1">
                  <c:v>0.24000000000000002</c:v>
                </c:pt>
                <c:pt idx="2">
                  <c:v>0.23</c:v>
                </c:pt>
                <c:pt idx="3">
                  <c:v>0.23</c:v>
                </c:pt>
                <c:pt idx="4">
                  <c:v>0.2</c:v>
                </c:pt>
                <c:pt idx="5">
                  <c:v>0.2</c:v>
                </c:pt>
                <c:pt idx="6">
                  <c:v>0.19000000000000003</c:v>
                </c:pt>
                <c:pt idx="7">
                  <c:v>0.17</c:v>
                </c:pt>
                <c:pt idx="8">
                  <c:v>0.15000000000000002</c:v>
                </c:pt>
                <c:pt idx="9">
                  <c:v>0.15000000000000002</c:v>
                </c:pt>
                <c:pt idx="10">
                  <c:v>0.14000000000000001</c:v>
                </c:pt>
                <c:pt idx="11">
                  <c:v>0.11000000000000001</c:v>
                </c:pt>
              </c:numCache>
            </c:numRef>
          </c:val>
        </c:ser>
        <c:dLbls/>
        <c:axId val="69443968"/>
        <c:axId val="69445504"/>
      </c:barChart>
      <c:catAx>
        <c:axId val="69443968"/>
        <c:scaling>
          <c:orientation val="minMax"/>
        </c:scaling>
        <c:axPos val="l"/>
        <c:tickLblPos val="nextTo"/>
        <c:crossAx val="69445504"/>
        <c:crosses val="autoZero"/>
        <c:auto val="1"/>
        <c:lblAlgn val="ctr"/>
        <c:lblOffset val="100"/>
      </c:catAx>
      <c:valAx>
        <c:axId val="69445504"/>
        <c:scaling>
          <c:orientation val="minMax"/>
        </c:scaling>
        <c:axPos val="b"/>
        <c:majorGridlines/>
        <c:numFmt formatCode="0%" sourceLinked="1"/>
        <c:tickLblPos val="nextTo"/>
        <c:crossAx val="69443968"/>
        <c:crosses val="autoZero"/>
        <c:crossBetween val="between"/>
      </c:valAx>
    </c:plotArea>
    <c:plotVisOnly val="1"/>
    <c:dispBlanksAs val="gap"/>
  </c:chart>
  <c:txPr>
    <a:bodyPr/>
    <a:lstStyle/>
    <a:p>
      <a:pPr>
        <a:defRPr sz="950" baseline="0"/>
      </a:pPr>
      <a:endParaRPr lang="el-GR"/>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14748" cy="4892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206" tIns="45103" rIns="90206" bIns="45103"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08332" y="0"/>
            <a:ext cx="2914748" cy="4892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206" tIns="45103" rIns="90206" bIns="45103"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283417"/>
            <a:ext cx="2914748" cy="4892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206" tIns="45103" rIns="90206" bIns="45103"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08332" y="9283417"/>
            <a:ext cx="2914748" cy="4892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206" tIns="45103" rIns="90206" bIns="45103" numCol="1" anchor="b" anchorCtr="0" compatLnSpc="1">
            <a:prstTxWarp prst="textNoShape">
              <a:avLst/>
            </a:prstTxWarp>
          </a:bodyPr>
          <a:lstStyle>
            <a:lvl1pPr algn="r">
              <a:defRPr>
                <a:solidFill>
                  <a:schemeClr val="tx1"/>
                </a:solidFill>
                <a:latin typeface="Arial" charset="0"/>
              </a:defRPr>
            </a:lvl1pPr>
          </a:lstStyle>
          <a:p>
            <a:fld id="{1F57E998-9E88-4A88-92B1-64A2B4B97D10}" type="slidenum">
              <a:rPr lang="en-GB" altLang="en-US"/>
              <a:pPr/>
              <a:t>‹#›</a:t>
            </a:fld>
            <a:endParaRPr lang="en-GB" altLang="en-US"/>
          </a:p>
        </p:txBody>
      </p:sp>
    </p:spTree>
    <p:extLst>
      <p:ext uri="{BB962C8B-B14F-4D97-AF65-F5344CB8AC3E}">
        <p14:creationId xmlns:p14="http://schemas.microsoft.com/office/powerpoint/2010/main" xmlns="" val="1775976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14748" cy="4892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206" tIns="45103" rIns="90206" bIns="45103"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08332" y="0"/>
            <a:ext cx="2914748" cy="4892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206" tIns="45103" rIns="90206" bIns="45103"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19163" y="733425"/>
            <a:ext cx="4887912" cy="3665538"/>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6869" name="Rectangle 5"/>
          <p:cNvSpPr>
            <a:spLocks noGrp="1" noChangeArrowheads="1"/>
          </p:cNvSpPr>
          <p:nvPr>
            <p:ph type="body" sz="quarter" idx="3"/>
          </p:nvPr>
        </p:nvSpPr>
        <p:spPr bwMode="auto">
          <a:xfrm>
            <a:off x="672151" y="4642490"/>
            <a:ext cx="5380348" cy="43986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206" tIns="45103" rIns="90206" bIns="45103"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0" y="9283417"/>
            <a:ext cx="2914748" cy="4892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206" tIns="45103" rIns="90206" bIns="45103"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08332" y="9283417"/>
            <a:ext cx="2914748" cy="4892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206" tIns="45103" rIns="90206" bIns="45103" numCol="1" anchor="b" anchorCtr="0" compatLnSpc="1">
            <a:prstTxWarp prst="textNoShape">
              <a:avLst/>
            </a:prstTxWarp>
          </a:bodyPr>
          <a:lstStyle>
            <a:lvl1pPr algn="r">
              <a:defRPr>
                <a:solidFill>
                  <a:schemeClr val="tx1"/>
                </a:solidFill>
                <a:latin typeface="Arial" charset="0"/>
              </a:defRPr>
            </a:lvl1pPr>
          </a:lstStyle>
          <a:p>
            <a:fld id="{059AD85A-4533-44CC-A462-E3A1B69073D9}" type="slidenum">
              <a:rPr lang="en-GB" altLang="en-US"/>
              <a:pPr/>
              <a:t>‹#›</a:t>
            </a:fld>
            <a:endParaRPr lang="en-GB" altLang="en-US"/>
          </a:p>
        </p:txBody>
      </p:sp>
    </p:spTree>
    <p:extLst>
      <p:ext uri="{BB962C8B-B14F-4D97-AF65-F5344CB8AC3E}">
        <p14:creationId xmlns:p14="http://schemas.microsoft.com/office/powerpoint/2010/main" xmlns="" val="15083550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r>
              <a:rPr lang="en-GB" altLang="en-US" smtClean="0"/>
              <a:t>Digital Agenda Scoreboard 2014</a:t>
            </a:r>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B43E3170-BA35-4A3B-8345-F4D4DD1186E3}" type="slidenum">
              <a:rPr lang="en-GB" altLang="en-US"/>
              <a:pPr/>
              <a:t>‹#›</a:t>
            </a:fld>
            <a:endParaRPr lang="en-GB" altLang="en-US"/>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r>
              <a:rPr lang="en-GB" altLang="en-US" smtClean="0"/>
              <a:t>Digital Agenda Scoreboard 2014</a:t>
            </a:r>
            <a:endParaRPr lang="en-GB" altLang="en-US"/>
          </a:p>
        </p:txBody>
      </p:sp>
      <p:sp>
        <p:nvSpPr>
          <p:cNvPr id="6" name="Slide Number Placeholder 5"/>
          <p:cNvSpPr>
            <a:spLocks noGrp="1"/>
          </p:cNvSpPr>
          <p:nvPr>
            <p:ph type="sldNum" sz="quarter" idx="12"/>
          </p:nvPr>
        </p:nvSpPr>
        <p:spPr/>
        <p:txBody>
          <a:bodyPr/>
          <a:lstStyle>
            <a:lvl1pPr>
              <a:defRPr/>
            </a:lvl1pPr>
          </a:lstStyle>
          <a:p>
            <a:fld id="{E639440D-77C4-4C5B-9DA1-85B769859C7F}" type="slidenum">
              <a:rPr lang="en-GB" altLang="en-US"/>
              <a:pPr/>
              <a:t>‹#›</a:t>
            </a:fld>
            <a:endParaRPr lang="en-GB" altLang="en-US"/>
          </a:p>
        </p:txBody>
      </p:sp>
    </p:spTree>
    <p:extLst>
      <p:ext uri="{BB962C8B-B14F-4D97-AF65-F5344CB8AC3E}">
        <p14:creationId xmlns:p14="http://schemas.microsoft.com/office/powerpoint/2010/main" xmlns="" val="2897853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r>
              <a:rPr lang="en-GB" altLang="en-US" smtClean="0"/>
              <a:t>Digital Agenda Scoreboard 2014</a:t>
            </a:r>
            <a:endParaRPr lang="en-GB" altLang="en-US"/>
          </a:p>
        </p:txBody>
      </p:sp>
      <p:sp>
        <p:nvSpPr>
          <p:cNvPr id="6" name="Slide Number Placeholder 5"/>
          <p:cNvSpPr>
            <a:spLocks noGrp="1"/>
          </p:cNvSpPr>
          <p:nvPr>
            <p:ph type="sldNum" sz="quarter" idx="12"/>
          </p:nvPr>
        </p:nvSpPr>
        <p:spPr/>
        <p:txBody>
          <a:bodyPr/>
          <a:lstStyle>
            <a:lvl1pPr>
              <a:defRPr/>
            </a:lvl1pPr>
          </a:lstStyle>
          <a:p>
            <a:fld id="{D0F70E1D-7949-45E2-991B-9690338D5CAF}" type="slidenum">
              <a:rPr lang="en-GB" altLang="en-US"/>
              <a:pPr/>
              <a:t>‹#›</a:t>
            </a:fld>
            <a:endParaRPr lang="en-GB" altLang="en-US"/>
          </a:p>
        </p:txBody>
      </p:sp>
    </p:spTree>
    <p:extLst>
      <p:ext uri="{BB962C8B-B14F-4D97-AF65-F5344CB8AC3E}">
        <p14:creationId xmlns:p14="http://schemas.microsoft.com/office/powerpoint/2010/main" xmlns="" val="3596674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p:txBody>
          <a:bodyPr/>
          <a:lstStyle/>
          <a:p>
            <a:r>
              <a:rPr lang="en-GB" smtClean="0"/>
              <a:t>Digital Agenda Scoreboard 2014</a:t>
            </a:r>
            <a:endParaRPr lang="en-GB"/>
          </a:p>
        </p:txBody>
      </p:sp>
      <p:sp>
        <p:nvSpPr>
          <p:cNvPr id="6" name="Slide Number Placeholder 5"/>
          <p:cNvSpPr>
            <a:spLocks noGrp="1"/>
          </p:cNvSpPr>
          <p:nvPr>
            <p:ph type="sldNum" sz="quarter" idx="12"/>
          </p:nvPr>
        </p:nvSpPr>
        <p:spPr/>
        <p:txBody>
          <a:bodyPr/>
          <a:lstStyle/>
          <a:p>
            <a:fld id="{D3627F00-E101-43EC-9B75-53AED0FC21E2}" type="slidenum">
              <a:rPr lang="en-GB" smtClean="0"/>
              <a:pPr/>
              <a:t>‹#›</a:t>
            </a:fld>
            <a:endParaRPr lang="en-GB"/>
          </a:p>
        </p:txBody>
      </p:sp>
    </p:spTree>
    <p:extLst>
      <p:ext uri="{BB962C8B-B14F-4D97-AF65-F5344CB8AC3E}">
        <p14:creationId xmlns:p14="http://schemas.microsoft.com/office/powerpoint/2010/main" xmlns="" val="2568242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p:txBody>
          <a:bodyPr/>
          <a:lstStyle/>
          <a:p>
            <a:pPr algn="l"/>
            <a:r>
              <a:rPr lang="en-GB" dirty="0" smtClean="0"/>
              <a:t>Digital Agenda Scoreboard 2014</a:t>
            </a:r>
            <a:endParaRPr lang="en-GB" dirty="0"/>
          </a:p>
        </p:txBody>
      </p:sp>
      <p:sp>
        <p:nvSpPr>
          <p:cNvPr id="6" name="Slide Number Placeholder 5"/>
          <p:cNvSpPr>
            <a:spLocks noGrp="1"/>
          </p:cNvSpPr>
          <p:nvPr>
            <p:ph type="sldNum" sz="quarter" idx="12"/>
          </p:nvPr>
        </p:nvSpPr>
        <p:spPr/>
        <p:txBody>
          <a:bodyPr/>
          <a:lstStyle/>
          <a:p>
            <a:fld id="{D3627F00-E101-43EC-9B75-53AED0FC21E2}" type="slidenum">
              <a:rPr lang="en-GB" smtClean="0"/>
              <a:pPr/>
              <a:t>‹#›</a:t>
            </a:fld>
            <a:endParaRPr lang="en-GB"/>
          </a:p>
        </p:txBody>
      </p:sp>
    </p:spTree>
    <p:extLst>
      <p:ext uri="{BB962C8B-B14F-4D97-AF65-F5344CB8AC3E}">
        <p14:creationId xmlns:p14="http://schemas.microsoft.com/office/powerpoint/2010/main" xmlns="" val="23636689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latin typeface="Arial Narrow" panose="020B060602020203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pPr algn="l"/>
            <a:r>
              <a:rPr lang="en-GB" altLang="en-US" dirty="0" smtClean="0"/>
              <a:t>Digital Agenda Scoreboard 2014</a:t>
            </a:r>
            <a:endParaRPr lang="en-GB" altLang="en-US" dirty="0"/>
          </a:p>
        </p:txBody>
      </p:sp>
      <p:sp>
        <p:nvSpPr>
          <p:cNvPr id="6" name="Slide Number Placeholder 5"/>
          <p:cNvSpPr>
            <a:spLocks noGrp="1"/>
          </p:cNvSpPr>
          <p:nvPr>
            <p:ph type="sldNum" sz="quarter" idx="12"/>
          </p:nvPr>
        </p:nvSpPr>
        <p:spPr/>
        <p:txBody>
          <a:bodyPr/>
          <a:lstStyle>
            <a:lvl1pPr>
              <a:defRPr/>
            </a:lvl1pPr>
          </a:lstStyle>
          <a:p>
            <a:fld id="{C264AF58-99D4-4FB8-A946-524E83B866D9}" type="slidenum">
              <a:rPr lang="en-GB" altLang="en-US"/>
              <a:pPr/>
              <a:t>‹#›</a:t>
            </a:fld>
            <a:endParaRPr lang="en-GB" altLang="en-US"/>
          </a:p>
        </p:txBody>
      </p:sp>
    </p:spTree>
    <p:extLst>
      <p:ext uri="{BB962C8B-B14F-4D97-AF65-F5344CB8AC3E}">
        <p14:creationId xmlns:p14="http://schemas.microsoft.com/office/powerpoint/2010/main" xmlns="" val="3763066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800" b="1" cap="all">
                <a:latin typeface="Arial Narrow" panose="020B0606020202030204"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l">
              <a:defRPr/>
            </a:lvl1pPr>
          </a:lstStyle>
          <a:p>
            <a:endParaRPr lang="en-GB" dirty="0"/>
          </a:p>
        </p:txBody>
      </p:sp>
      <p:sp>
        <p:nvSpPr>
          <p:cNvPr id="5" name="Footer Placeholder 4"/>
          <p:cNvSpPr>
            <a:spLocks noGrp="1"/>
          </p:cNvSpPr>
          <p:nvPr>
            <p:ph type="ftr" sz="quarter" idx="11"/>
          </p:nvPr>
        </p:nvSpPr>
        <p:spPr/>
        <p:txBody>
          <a:bodyPr/>
          <a:lstStyle/>
          <a:p>
            <a:pPr algn="l"/>
            <a:r>
              <a:rPr lang="en-GB" dirty="0" smtClean="0"/>
              <a:t>Digital Agenda Scoreboard 2014</a:t>
            </a:r>
            <a:endParaRPr lang="en-GB" dirty="0"/>
          </a:p>
        </p:txBody>
      </p:sp>
      <p:sp>
        <p:nvSpPr>
          <p:cNvPr id="6" name="Slide Number Placeholder 5"/>
          <p:cNvSpPr>
            <a:spLocks noGrp="1"/>
          </p:cNvSpPr>
          <p:nvPr>
            <p:ph type="sldNum" sz="quarter" idx="12"/>
          </p:nvPr>
        </p:nvSpPr>
        <p:spPr/>
        <p:txBody>
          <a:bodyPr/>
          <a:lstStyle/>
          <a:p>
            <a:fld id="{D3627F00-E101-43EC-9B75-53AED0FC21E2}" type="slidenum">
              <a:rPr lang="en-GB" smtClean="0"/>
              <a:pPr/>
              <a:t>‹#›</a:t>
            </a:fld>
            <a:endParaRPr lang="en-GB"/>
          </a:p>
        </p:txBody>
      </p:sp>
    </p:spTree>
    <p:extLst>
      <p:ext uri="{BB962C8B-B14F-4D97-AF65-F5344CB8AC3E}">
        <p14:creationId xmlns:p14="http://schemas.microsoft.com/office/powerpoint/2010/main" xmlns="" val="261321044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defRPr sz="1400">
                <a:solidFill>
                  <a:schemeClr val="tx1">
                    <a:lumMod val="65000"/>
                    <a:lumOff val="35000"/>
                  </a:schemeClr>
                </a:solidFill>
              </a:defRPr>
            </a:lvl1pPr>
            <a:lvl2pPr>
              <a:defRPr sz="1400">
                <a:solidFill>
                  <a:schemeClr val="tx1">
                    <a:lumMod val="65000"/>
                    <a:lumOff val="35000"/>
                  </a:schemeClr>
                </a:solidFill>
              </a:defRPr>
            </a:lvl2pPr>
            <a:lvl3pPr>
              <a:defRPr sz="14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p:txBody>
          <a:bodyPr/>
          <a:lstStyle/>
          <a:p>
            <a:r>
              <a:rPr lang="en-GB" smtClean="0"/>
              <a:t>Digital Agenda Scoreboard 2014</a:t>
            </a:r>
            <a:endParaRPr lang="en-GB"/>
          </a:p>
        </p:txBody>
      </p:sp>
      <p:sp>
        <p:nvSpPr>
          <p:cNvPr id="7" name="Slide Number Placeholder 6"/>
          <p:cNvSpPr>
            <a:spLocks noGrp="1"/>
          </p:cNvSpPr>
          <p:nvPr>
            <p:ph type="sldNum" sz="quarter" idx="12"/>
          </p:nvPr>
        </p:nvSpPr>
        <p:spPr/>
        <p:txBody>
          <a:bodyPr/>
          <a:lstStyle/>
          <a:p>
            <a:fld id="{D3627F00-E101-43EC-9B75-53AED0FC21E2}" type="slidenum">
              <a:rPr lang="en-GB" smtClean="0"/>
              <a:pPr/>
              <a:t>‹#›</a:t>
            </a:fld>
            <a:endParaRPr lang="en-GB"/>
          </a:p>
        </p:txBody>
      </p:sp>
    </p:spTree>
    <p:extLst>
      <p:ext uri="{BB962C8B-B14F-4D97-AF65-F5344CB8AC3E}">
        <p14:creationId xmlns:p14="http://schemas.microsoft.com/office/powerpoint/2010/main" xmlns="" val="11524539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GB"/>
          </a:p>
        </p:txBody>
      </p:sp>
      <p:sp>
        <p:nvSpPr>
          <p:cNvPr id="8" name="Footer Placeholder 7"/>
          <p:cNvSpPr>
            <a:spLocks noGrp="1"/>
          </p:cNvSpPr>
          <p:nvPr>
            <p:ph type="ftr" sz="quarter" idx="11"/>
          </p:nvPr>
        </p:nvSpPr>
        <p:spPr/>
        <p:txBody>
          <a:bodyPr/>
          <a:lstStyle/>
          <a:p>
            <a:r>
              <a:rPr lang="en-GB" smtClean="0"/>
              <a:t>Digital Agenda Scoreboard 2014</a:t>
            </a:r>
            <a:endParaRPr lang="en-GB"/>
          </a:p>
        </p:txBody>
      </p:sp>
      <p:sp>
        <p:nvSpPr>
          <p:cNvPr id="9" name="Slide Number Placeholder 8"/>
          <p:cNvSpPr>
            <a:spLocks noGrp="1"/>
          </p:cNvSpPr>
          <p:nvPr>
            <p:ph type="sldNum" sz="quarter" idx="12"/>
          </p:nvPr>
        </p:nvSpPr>
        <p:spPr/>
        <p:txBody>
          <a:bodyPr/>
          <a:lstStyle/>
          <a:p>
            <a:fld id="{D3627F00-E101-43EC-9B75-53AED0FC21E2}" type="slidenum">
              <a:rPr lang="en-GB" smtClean="0"/>
              <a:pPr/>
              <a:t>‹#›</a:t>
            </a:fld>
            <a:endParaRPr lang="en-GB"/>
          </a:p>
        </p:txBody>
      </p:sp>
    </p:spTree>
    <p:extLst>
      <p:ext uri="{BB962C8B-B14F-4D97-AF65-F5344CB8AC3E}">
        <p14:creationId xmlns:p14="http://schemas.microsoft.com/office/powerpoint/2010/main" xmlns="" val="12878069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000" b="1">
                <a:latin typeface="Arial Narrow" panose="020B0606020202030204" pitchFamily="34" charset="0"/>
              </a:defRPr>
            </a:lvl1pPr>
          </a:lstStyle>
          <a:p>
            <a:r>
              <a:rPr lang="en-US" dirty="0" smtClean="0"/>
              <a:t>Click to edit Master title style</a:t>
            </a:r>
            <a:endParaRPr lang="en-GB"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GB"/>
          </a:p>
        </p:txBody>
      </p:sp>
      <p:sp>
        <p:nvSpPr>
          <p:cNvPr id="4" name="Footer Placeholder 3"/>
          <p:cNvSpPr>
            <a:spLocks noGrp="1"/>
          </p:cNvSpPr>
          <p:nvPr>
            <p:ph type="ftr" sz="quarter" idx="11"/>
          </p:nvPr>
        </p:nvSpPr>
        <p:spPr/>
        <p:txBody>
          <a:bodyPr/>
          <a:lstStyle/>
          <a:p>
            <a:r>
              <a:rPr lang="en-GB" smtClean="0"/>
              <a:t>Digital Agenda Scoreboard 2014</a:t>
            </a:r>
            <a:endParaRPr lang="en-GB"/>
          </a:p>
        </p:txBody>
      </p:sp>
      <p:sp>
        <p:nvSpPr>
          <p:cNvPr id="5" name="Slide Number Placeholder 4"/>
          <p:cNvSpPr>
            <a:spLocks noGrp="1"/>
          </p:cNvSpPr>
          <p:nvPr>
            <p:ph type="sldNum" sz="quarter" idx="12"/>
          </p:nvPr>
        </p:nvSpPr>
        <p:spPr/>
        <p:txBody>
          <a:bodyPr/>
          <a:lstStyle/>
          <a:p>
            <a:fld id="{D3627F00-E101-43EC-9B75-53AED0FC21E2}" type="slidenum">
              <a:rPr lang="en-GB" smtClean="0"/>
              <a:pPr/>
              <a:t>‹#›</a:t>
            </a:fld>
            <a:endParaRPr lang="en-GB"/>
          </a:p>
        </p:txBody>
      </p:sp>
    </p:spTree>
    <p:extLst>
      <p:ext uri="{BB962C8B-B14F-4D97-AF65-F5344CB8AC3E}">
        <p14:creationId xmlns:p14="http://schemas.microsoft.com/office/powerpoint/2010/main" xmlns="" val="64154653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3528" y="6309320"/>
            <a:ext cx="6048672" cy="469843"/>
          </a:xfrm>
        </p:spPr>
        <p:txBody>
          <a:bodyPr/>
          <a:lstStyle>
            <a:lvl1pPr>
              <a:defRPr>
                <a:solidFill>
                  <a:schemeClr val="tx1">
                    <a:lumMod val="65000"/>
                    <a:lumOff val="35000"/>
                  </a:schemeClr>
                </a:solidFill>
              </a:defRPr>
            </a:lvl1pPr>
          </a:lstStyle>
          <a:p>
            <a:pPr algn="l"/>
            <a:r>
              <a:rPr lang="en-GB" smtClean="0"/>
              <a:t>Digital Agenda Scoreboard 2014</a:t>
            </a:r>
            <a:endParaRPr lang="en-GB" dirty="0"/>
          </a:p>
        </p:txBody>
      </p:sp>
      <p:sp>
        <p:nvSpPr>
          <p:cNvPr id="4" name="Slide Number Placeholder 3"/>
          <p:cNvSpPr>
            <a:spLocks noGrp="1"/>
          </p:cNvSpPr>
          <p:nvPr>
            <p:ph type="sldNum" sz="quarter" idx="12"/>
          </p:nvPr>
        </p:nvSpPr>
        <p:spPr/>
        <p:txBody>
          <a:bodyPr/>
          <a:lstStyle/>
          <a:p>
            <a:fld id="{D3627F00-E101-43EC-9B75-53AED0FC21E2}" type="slidenum">
              <a:rPr lang="en-GB" smtClean="0"/>
              <a:pPr/>
              <a:t>‹#›</a:t>
            </a:fld>
            <a:endParaRPr lang="en-GB"/>
          </a:p>
        </p:txBody>
      </p:sp>
      <p:cxnSp>
        <p:nvCxnSpPr>
          <p:cNvPr id="6" name="Straight Connector 5"/>
          <p:cNvCxnSpPr/>
          <p:nvPr userDrawn="1"/>
        </p:nvCxnSpPr>
        <p:spPr>
          <a:xfrm>
            <a:off x="3059832" y="260648"/>
            <a:ext cx="0" cy="583264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84168" y="260648"/>
            <a:ext cx="0" cy="583264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107504" y="260821"/>
            <a:ext cx="2808312" cy="5832475"/>
          </a:xfrm>
        </p:spPr>
        <p:txBody>
          <a:bodyPr>
            <a:normAutofit/>
          </a:bodyPr>
          <a:lstStyle>
            <a:lvl1pPr marL="0" indent="0">
              <a:buNone/>
              <a:defRPr sz="1400">
                <a:solidFill>
                  <a:schemeClr val="tx1">
                    <a:lumMod val="65000"/>
                    <a:lumOff val="35000"/>
                  </a:schemeClr>
                </a:solidFill>
              </a:defRPr>
            </a:lvl1pPr>
            <a:lvl4pPr marL="1371600" indent="0">
              <a:buNone/>
              <a:defRPr/>
            </a:lvl4pPr>
            <a:lvl5pPr marL="1828800" indent="0">
              <a:buNone/>
              <a:defRPr/>
            </a:lvl5pPr>
          </a:lstStyle>
          <a:p>
            <a:pPr lvl="0"/>
            <a:r>
              <a:rPr lang="en-US" dirty="0" smtClean="0"/>
              <a:t>text</a:t>
            </a:r>
            <a:endParaRPr lang="en-GB" dirty="0"/>
          </a:p>
        </p:txBody>
      </p:sp>
      <p:sp>
        <p:nvSpPr>
          <p:cNvPr id="11" name="Text Placeholder 8"/>
          <p:cNvSpPr>
            <a:spLocks noGrp="1"/>
          </p:cNvSpPr>
          <p:nvPr>
            <p:ph type="body" sz="quarter" idx="14" hasCustomPrompt="1"/>
          </p:nvPr>
        </p:nvSpPr>
        <p:spPr>
          <a:xfrm>
            <a:off x="3203848" y="260821"/>
            <a:ext cx="2735225" cy="5832475"/>
          </a:xfrm>
        </p:spPr>
        <p:txBody>
          <a:bodyPr>
            <a:normAutofit/>
          </a:bodyPr>
          <a:lstStyle>
            <a:lvl1pPr marL="0" indent="0">
              <a:buNone/>
              <a:defRPr sz="1400">
                <a:solidFill>
                  <a:schemeClr val="tx1">
                    <a:lumMod val="65000"/>
                    <a:lumOff val="35000"/>
                  </a:schemeClr>
                </a:solidFill>
              </a:defRPr>
            </a:lvl1pPr>
          </a:lstStyle>
          <a:p>
            <a:pPr lvl="0"/>
            <a:r>
              <a:rPr lang="en-US" dirty="0" smtClean="0"/>
              <a:t>text</a:t>
            </a:r>
            <a:endParaRPr lang="en-GB" dirty="0"/>
          </a:p>
        </p:txBody>
      </p:sp>
      <p:sp>
        <p:nvSpPr>
          <p:cNvPr id="12" name="Text Placeholder 8"/>
          <p:cNvSpPr>
            <a:spLocks noGrp="1"/>
          </p:cNvSpPr>
          <p:nvPr>
            <p:ph type="body" sz="quarter" idx="15" hasCustomPrompt="1"/>
          </p:nvPr>
        </p:nvSpPr>
        <p:spPr>
          <a:xfrm>
            <a:off x="6228184" y="260821"/>
            <a:ext cx="2808312" cy="5832475"/>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spTree>
    <p:extLst>
      <p:ext uri="{BB962C8B-B14F-4D97-AF65-F5344CB8AC3E}">
        <p14:creationId xmlns:p14="http://schemas.microsoft.com/office/powerpoint/2010/main" xmlns="" val="31243782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r>
              <a:rPr lang="en-GB" altLang="en-US" smtClean="0"/>
              <a:t>Digital Agenda Scoreboard 2014</a:t>
            </a:r>
            <a:endParaRPr lang="en-GB" altLang="en-US"/>
          </a:p>
        </p:txBody>
      </p:sp>
      <p:sp>
        <p:nvSpPr>
          <p:cNvPr id="6" name="Slide Number Placeholder 5"/>
          <p:cNvSpPr>
            <a:spLocks noGrp="1"/>
          </p:cNvSpPr>
          <p:nvPr>
            <p:ph type="sldNum" sz="quarter" idx="12"/>
          </p:nvPr>
        </p:nvSpPr>
        <p:spPr/>
        <p:txBody>
          <a:bodyPr/>
          <a:lstStyle>
            <a:lvl1pPr>
              <a:defRPr/>
            </a:lvl1pPr>
          </a:lstStyle>
          <a:p>
            <a:fld id="{C264AF58-99D4-4FB8-A946-524E83B866D9}" type="slidenum">
              <a:rPr lang="en-GB" altLang="en-US"/>
              <a:pPr/>
              <a:t>‹#›</a:t>
            </a:fld>
            <a:endParaRPr lang="en-GB" altLang="en-US" dirty="0"/>
          </a:p>
        </p:txBody>
      </p:sp>
    </p:spTree>
    <p:extLst>
      <p:ext uri="{BB962C8B-B14F-4D97-AF65-F5344CB8AC3E}">
        <p14:creationId xmlns:p14="http://schemas.microsoft.com/office/powerpoint/2010/main" xmlns="" val="3629390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3528" y="6309320"/>
            <a:ext cx="6048672" cy="469843"/>
          </a:xfrm>
        </p:spPr>
        <p:txBody>
          <a:bodyPr/>
          <a:lstStyle>
            <a:lvl1pPr>
              <a:defRPr>
                <a:solidFill>
                  <a:schemeClr val="tx1">
                    <a:lumMod val="65000"/>
                    <a:lumOff val="35000"/>
                  </a:schemeClr>
                </a:solidFill>
              </a:defRPr>
            </a:lvl1pPr>
          </a:lstStyle>
          <a:p>
            <a:pPr algn="l"/>
            <a:r>
              <a:rPr lang="en-GB" smtClean="0"/>
              <a:t>Digital Agenda Scoreboard 2014</a:t>
            </a:r>
            <a:endParaRPr lang="en-GB" dirty="0"/>
          </a:p>
        </p:txBody>
      </p:sp>
      <p:sp>
        <p:nvSpPr>
          <p:cNvPr id="4" name="Slide Number Placeholder 3"/>
          <p:cNvSpPr>
            <a:spLocks noGrp="1"/>
          </p:cNvSpPr>
          <p:nvPr>
            <p:ph type="sldNum" sz="quarter" idx="12"/>
          </p:nvPr>
        </p:nvSpPr>
        <p:spPr/>
        <p:txBody>
          <a:bodyPr/>
          <a:lstStyle/>
          <a:p>
            <a:fld id="{D3627F00-E101-43EC-9B75-53AED0FC21E2}" type="slidenum">
              <a:rPr lang="en-GB" smtClean="0"/>
              <a:pPr/>
              <a:t>‹#›</a:t>
            </a:fld>
            <a:endParaRPr lang="en-GB"/>
          </a:p>
        </p:txBody>
      </p:sp>
      <p:cxnSp>
        <p:nvCxnSpPr>
          <p:cNvPr id="6" name="Straight Connector 5"/>
          <p:cNvCxnSpPr/>
          <p:nvPr userDrawn="1"/>
        </p:nvCxnSpPr>
        <p:spPr>
          <a:xfrm>
            <a:off x="3059832" y="1268760"/>
            <a:ext cx="0" cy="4824536"/>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84168" y="1268760"/>
            <a:ext cx="0" cy="4824536"/>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107504" y="1268760"/>
            <a:ext cx="2808312" cy="4824536"/>
          </a:xfrm>
        </p:spPr>
        <p:txBody>
          <a:bodyPr>
            <a:normAutofit/>
          </a:bodyPr>
          <a:lstStyle>
            <a:lvl1pPr marL="0" indent="0">
              <a:buNone/>
              <a:defRPr sz="1400">
                <a:solidFill>
                  <a:schemeClr val="tx1">
                    <a:lumMod val="65000"/>
                    <a:lumOff val="35000"/>
                  </a:schemeClr>
                </a:solidFill>
              </a:defRPr>
            </a:lvl1pPr>
            <a:lvl4pPr marL="1371600" indent="0">
              <a:buNone/>
              <a:defRPr/>
            </a:lvl4pPr>
            <a:lvl5pPr marL="1828800" indent="0">
              <a:buNone/>
              <a:defRPr/>
            </a:lvl5pPr>
          </a:lstStyle>
          <a:p>
            <a:pPr lvl="0"/>
            <a:r>
              <a:rPr lang="en-US" dirty="0" smtClean="0"/>
              <a:t>text</a:t>
            </a:r>
            <a:endParaRPr lang="en-GB" dirty="0"/>
          </a:p>
        </p:txBody>
      </p:sp>
      <p:sp>
        <p:nvSpPr>
          <p:cNvPr id="11" name="Text Placeholder 8"/>
          <p:cNvSpPr>
            <a:spLocks noGrp="1"/>
          </p:cNvSpPr>
          <p:nvPr>
            <p:ph type="body" sz="quarter" idx="14" hasCustomPrompt="1"/>
          </p:nvPr>
        </p:nvSpPr>
        <p:spPr>
          <a:xfrm>
            <a:off x="3203848" y="1268760"/>
            <a:ext cx="2735225" cy="4824536"/>
          </a:xfrm>
        </p:spPr>
        <p:txBody>
          <a:bodyPr>
            <a:normAutofit/>
          </a:bodyPr>
          <a:lstStyle>
            <a:lvl1pPr marL="0" indent="0">
              <a:buNone/>
              <a:defRPr sz="1400">
                <a:solidFill>
                  <a:schemeClr val="tx1">
                    <a:lumMod val="65000"/>
                    <a:lumOff val="35000"/>
                  </a:schemeClr>
                </a:solidFill>
              </a:defRPr>
            </a:lvl1pPr>
          </a:lstStyle>
          <a:p>
            <a:pPr lvl="0"/>
            <a:r>
              <a:rPr lang="en-US" dirty="0" smtClean="0"/>
              <a:t>text</a:t>
            </a:r>
            <a:endParaRPr lang="en-GB" dirty="0"/>
          </a:p>
        </p:txBody>
      </p:sp>
      <p:sp>
        <p:nvSpPr>
          <p:cNvPr id="12" name="Text Placeholder 8"/>
          <p:cNvSpPr>
            <a:spLocks noGrp="1"/>
          </p:cNvSpPr>
          <p:nvPr>
            <p:ph type="body" sz="quarter" idx="15" hasCustomPrompt="1"/>
          </p:nvPr>
        </p:nvSpPr>
        <p:spPr>
          <a:xfrm>
            <a:off x="6228184" y="1268760"/>
            <a:ext cx="2808312" cy="4824536"/>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sp>
        <p:nvSpPr>
          <p:cNvPr id="8" name="TextBox 7"/>
          <p:cNvSpPr txBox="1"/>
          <p:nvPr userDrawn="1"/>
        </p:nvSpPr>
        <p:spPr>
          <a:xfrm>
            <a:off x="107504" y="116632"/>
            <a:ext cx="8928992" cy="276999"/>
          </a:xfrm>
          <a:prstGeom prst="rect">
            <a:avLst/>
          </a:prstGeom>
          <a:noFill/>
        </p:spPr>
        <p:txBody>
          <a:bodyPr wrap="square" rtlCol="0">
            <a:spAutoFit/>
          </a:bodyPr>
          <a:lstStyle/>
          <a:p>
            <a:endParaRPr lang="en-GB" dirty="0"/>
          </a:p>
        </p:txBody>
      </p:sp>
      <p:sp>
        <p:nvSpPr>
          <p:cNvPr id="13" name="Title 1"/>
          <p:cNvSpPr>
            <a:spLocks noGrp="1"/>
          </p:cNvSpPr>
          <p:nvPr>
            <p:ph type="title"/>
          </p:nvPr>
        </p:nvSpPr>
        <p:spPr>
          <a:xfrm>
            <a:off x="107504" y="109213"/>
            <a:ext cx="8928992" cy="1087539"/>
          </a:xfrm>
        </p:spPr>
        <p:txBody>
          <a:bodyPr>
            <a:normAutofit/>
          </a:bodyPr>
          <a:lstStyle>
            <a:lvl1pPr algn="l">
              <a:defRPr sz="1800" b="1">
                <a:latin typeface="Arial Narrow" panose="020B060602020203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xmlns="" val="194957971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1 chart ">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3528" y="6309320"/>
            <a:ext cx="6048672" cy="469843"/>
          </a:xfrm>
        </p:spPr>
        <p:txBody>
          <a:bodyPr/>
          <a:lstStyle>
            <a:lvl1pPr>
              <a:defRPr>
                <a:solidFill>
                  <a:schemeClr val="tx1">
                    <a:lumMod val="65000"/>
                    <a:lumOff val="35000"/>
                  </a:schemeClr>
                </a:solidFill>
              </a:defRPr>
            </a:lvl1pPr>
          </a:lstStyle>
          <a:p>
            <a:pPr algn="l"/>
            <a:r>
              <a:rPr lang="en-GB" smtClean="0"/>
              <a:t>Digital Agenda Scoreboard 2014</a:t>
            </a:r>
            <a:endParaRPr lang="en-GB" dirty="0"/>
          </a:p>
        </p:txBody>
      </p:sp>
      <p:sp>
        <p:nvSpPr>
          <p:cNvPr id="4" name="Slide Number Placeholder 3"/>
          <p:cNvSpPr>
            <a:spLocks noGrp="1"/>
          </p:cNvSpPr>
          <p:nvPr>
            <p:ph type="sldNum" sz="quarter" idx="12"/>
          </p:nvPr>
        </p:nvSpPr>
        <p:spPr/>
        <p:txBody>
          <a:bodyPr/>
          <a:lstStyle/>
          <a:p>
            <a:fld id="{D3627F00-E101-43EC-9B75-53AED0FC21E2}" type="slidenum">
              <a:rPr lang="en-GB" smtClean="0"/>
              <a:pPr/>
              <a:t>‹#›</a:t>
            </a:fld>
            <a:endParaRPr lang="en-GB"/>
          </a:p>
        </p:txBody>
      </p:sp>
      <p:cxnSp>
        <p:nvCxnSpPr>
          <p:cNvPr id="6" name="Straight Connector 5"/>
          <p:cNvCxnSpPr/>
          <p:nvPr userDrawn="1"/>
        </p:nvCxnSpPr>
        <p:spPr>
          <a:xfrm>
            <a:off x="3059832" y="260648"/>
            <a:ext cx="0" cy="583264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84168" y="260648"/>
            <a:ext cx="0" cy="2736304"/>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107504" y="260821"/>
            <a:ext cx="2808312" cy="5832475"/>
          </a:xfrm>
        </p:spPr>
        <p:txBody>
          <a:bodyPr>
            <a:normAutofit/>
          </a:bodyPr>
          <a:lstStyle>
            <a:lvl1pPr marL="0" indent="0">
              <a:buNone/>
              <a:defRPr sz="1400">
                <a:solidFill>
                  <a:schemeClr val="tx1">
                    <a:lumMod val="65000"/>
                    <a:lumOff val="35000"/>
                  </a:schemeClr>
                </a:solidFill>
              </a:defRPr>
            </a:lvl1pPr>
            <a:lvl4pPr marL="1371600" indent="0">
              <a:buNone/>
              <a:defRPr/>
            </a:lvl4pPr>
            <a:lvl5pPr marL="1828800" indent="0">
              <a:buNone/>
              <a:defRPr/>
            </a:lvl5pPr>
          </a:lstStyle>
          <a:p>
            <a:pPr lvl="0"/>
            <a:r>
              <a:rPr lang="en-US" dirty="0" smtClean="0"/>
              <a:t>text</a:t>
            </a:r>
            <a:endParaRPr lang="en-GB" dirty="0"/>
          </a:p>
        </p:txBody>
      </p:sp>
      <p:sp>
        <p:nvSpPr>
          <p:cNvPr id="11" name="Text Placeholder 8"/>
          <p:cNvSpPr>
            <a:spLocks noGrp="1"/>
          </p:cNvSpPr>
          <p:nvPr>
            <p:ph type="body" sz="quarter" idx="14" hasCustomPrompt="1"/>
          </p:nvPr>
        </p:nvSpPr>
        <p:spPr>
          <a:xfrm>
            <a:off x="3203848" y="260821"/>
            <a:ext cx="2736304" cy="2736131"/>
          </a:xfrm>
        </p:spPr>
        <p:txBody>
          <a:bodyPr>
            <a:normAutofit/>
          </a:bodyPr>
          <a:lstStyle>
            <a:lvl1pPr marL="0" indent="0">
              <a:buNone/>
              <a:defRPr sz="1400">
                <a:solidFill>
                  <a:schemeClr val="tx1">
                    <a:lumMod val="65000"/>
                    <a:lumOff val="35000"/>
                  </a:schemeClr>
                </a:solidFill>
              </a:defRPr>
            </a:lvl1pPr>
          </a:lstStyle>
          <a:p>
            <a:pPr lvl="0"/>
            <a:r>
              <a:rPr lang="en-US" dirty="0" smtClean="0"/>
              <a:t>text</a:t>
            </a:r>
            <a:endParaRPr lang="en-GB" dirty="0"/>
          </a:p>
        </p:txBody>
      </p:sp>
      <p:sp>
        <p:nvSpPr>
          <p:cNvPr id="12" name="Text Placeholder 8"/>
          <p:cNvSpPr>
            <a:spLocks noGrp="1"/>
          </p:cNvSpPr>
          <p:nvPr>
            <p:ph type="body" sz="quarter" idx="15" hasCustomPrompt="1"/>
          </p:nvPr>
        </p:nvSpPr>
        <p:spPr>
          <a:xfrm>
            <a:off x="6228184" y="260821"/>
            <a:ext cx="2808312" cy="2736131"/>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cxnSp>
        <p:nvCxnSpPr>
          <p:cNvPr id="13" name="Straight Connector 12"/>
          <p:cNvCxnSpPr/>
          <p:nvPr userDrawn="1"/>
        </p:nvCxnSpPr>
        <p:spPr>
          <a:xfrm>
            <a:off x="3172036" y="3068960"/>
            <a:ext cx="5824264"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1077966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ing text and 1 chart ">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3528" y="6309320"/>
            <a:ext cx="6048672" cy="469843"/>
          </a:xfrm>
        </p:spPr>
        <p:txBody>
          <a:bodyPr/>
          <a:lstStyle>
            <a:lvl1pPr>
              <a:defRPr>
                <a:solidFill>
                  <a:schemeClr val="tx1">
                    <a:lumMod val="65000"/>
                    <a:lumOff val="35000"/>
                  </a:schemeClr>
                </a:solidFill>
              </a:defRPr>
            </a:lvl1pPr>
          </a:lstStyle>
          <a:p>
            <a:pPr algn="l"/>
            <a:r>
              <a:rPr lang="en-GB" smtClean="0"/>
              <a:t>Digital Agenda Scoreboard 2014</a:t>
            </a:r>
            <a:endParaRPr lang="en-GB" dirty="0"/>
          </a:p>
        </p:txBody>
      </p:sp>
      <p:sp>
        <p:nvSpPr>
          <p:cNvPr id="4" name="Slide Number Placeholder 3"/>
          <p:cNvSpPr>
            <a:spLocks noGrp="1"/>
          </p:cNvSpPr>
          <p:nvPr>
            <p:ph type="sldNum" sz="quarter" idx="12"/>
          </p:nvPr>
        </p:nvSpPr>
        <p:spPr/>
        <p:txBody>
          <a:bodyPr/>
          <a:lstStyle/>
          <a:p>
            <a:fld id="{D3627F00-E101-43EC-9B75-53AED0FC21E2}" type="slidenum">
              <a:rPr lang="en-GB" smtClean="0"/>
              <a:pPr/>
              <a:t>‹#›</a:t>
            </a:fld>
            <a:endParaRPr lang="en-GB"/>
          </a:p>
        </p:txBody>
      </p:sp>
      <p:cxnSp>
        <p:nvCxnSpPr>
          <p:cNvPr id="6" name="Straight Connector 5"/>
          <p:cNvCxnSpPr/>
          <p:nvPr userDrawn="1"/>
        </p:nvCxnSpPr>
        <p:spPr>
          <a:xfrm>
            <a:off x="3059832" y="1268760"/>
            <a:ext cx="0" cy="4824536"/>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84168" y="1268760"/>
            <a:ext cx="0" cy="1728192"/>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107504" y="1268760"/>
            <a:ext cx="2808312" cy="4824536"/>
          </a:xfrm>
        </p:spPr>
        <p:txBody>
          <a:bodyPr>
            <a:normAutofit/>
          </a:bodyPr>
          <a:lstStyle>
            <a:lvl1pPr marL="0" indent="0">
              <a:buNone/>
              <a:defRPr sz="1400">
                <a:solidFill>
                  <a:schemeClr val="tx1">
                    <a:lumMod val="65000"/>
                    <a:lumOff val="35000"/>
                  </a:schemeClr>
                </a:solidFill>
              </a:defRPr>
            </a:lvl1pPr>
            <a:lvl4pPr marL="1371600" indent="0">
              <a:buNone/>
              <a:defRPr/>
            </a:lvl4pPr>
            <a:lvl5pPr marL="1828800" indent="0">
              <a:buNone/>
              <a:defRPr/>
            </a:lvl5pPr>
          </a:lstStyle>
          <a:p>
            <a:pPr lvl="0"/>
            <a:r>
              <a:rPr lang="en-US" dirty="0" smtClean="0"/>
              <a:t>text</a:t>
            </a:r>
            <a:endParaRPr lang="en-GB" dirty="0"/>
          </a:p>
        </p:txBody>
      </p:sp>
      <p:sp>
        <p:nvSpPr>
          <p:cNvPr id="11" name="Text Placeholder 8"/>
          <p:cNvSpPr>
            <a:spLocks noGrp="1"/>
          </p:cNvSpPr>
          <p:nvPr>
            <p:ph type="body" sz="quarter" idx="14" hasCustomPrompt="1"/>
          </p:nvPr>
        </p:nvSpPr>
        <p:spPr>
          <a:xfrm>
            <a:off x="3203848" y="1268760"/>
            <a:ext cx="2736304" cy="1728192"/>
          </a:xfrm>
        </p:spPr>
        <p:txBody>
          <a:bodyPr>
            <a:normAutofit/>
          </a:bodyPr>
          <a:lstStyle>
            <a:lvl1pPr marL="0" indent="0">
              <a:buNone/>
              <a:defRPr sz="1400">
                <a:solidFill>
                  <a:schemeClr val="tx1">
                    <a:lumMod val="65000"/>
                    <a:lumOff val="35000"/>
                  </a:schemeClr>
                </a:solidFill>
              </a:defRPr>
            </a:lvl1pPr>
          </a:lstStyle>
          <a:p>
            <a:pPr lvl="0"/>
            <a:r>
              <a:rPr lang="en-US" dirty="0" smtClean="0"/>
              <a:t>text</a:t>
            </a:r>
            <a:endParaRPr lang="en-GB" dirty="0"/>
          </a:p>
        </p:txBody>
      </p:sp>
      <p:sp>
        <p:nvSpPr>
          <p:cNvPr id="12" name="Text Placeholder 8"/>
          <p:cNvSpPr>
            <a:spLocks noGrp="1"/>
          </p:cNvSpPr>
          <p:nvPr>
            <p:ph type="body" sz="quarter" idx="15" hasCustomPrompt="1"/>
          </p:nvPr>
        </p:nvSpPr>
        <p:spPr>
          <a:xfrm>
            <a:off x="6228184" y="1268760"/>
            <a:ext cx="2808312" cy="1728192"/>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cxnSp>
        <p:nvCxnSpPr>
          <p:cNvPr id="13" name="Straight Connector 12"/>
          <p:cNvCxnSpPr/>
          <p:nvPr userDrawn="1"/>
        </p:nvCxnSpPr>
        <p:spPr>
          <a:xfrm>
            <a:off x="3172036" y="3068960"/>
            <a:ext cx="5824264"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07504" y="109213"/>
            <a:ext cx="8928992" cy="1087539"/>
          </a:xfrm>
        </p:spPr>
        <p:txBody>
          <a:bodyPr>
            <a:normAutofit/>
          </a:bodyPr>
          <a:lstStyle>
            <a:lvl1pPr algn="l">
              <a:defRPr sz="1800" b="1">
                <a:latin typeface="Arial Narrow" panose="020B060602020203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xmlns="" val="286248345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ing text and 1 chart large ">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3528" y="6309320"/>
            <a:ext cx="6048672" cy="469843"/>
          </a:xfrm>
        </p:spPr>
        <p:txBody>
          <a:bodyPr/>
          <a:lstStyle>
            <a:lvl1pPr>
              <a:defRPr>
                <a:solidFill>
                  <a:schemeClr val="tx1">
                    <a:lumMod val="65000"/>
                    <a:lumOff val="35000"/>
                  </a:schemeClr>
                </a:solidFill>
              </a:defRPr>
            </a:lvl1pPr>
          </a:lstStyle>
          <a:p>
            <a:pPr algn="l"/>
            <a:r>
              <a:rPr lang="en-GB" smtClean="0"/>
              <a:t>Digital Agenda Scoreboard 2014</a:t>
            </a:r>
            <a:endParaRPr lang="en-GB" dirty="0"/>
          </a:p>
        </p:txBody>
      </p:sp>
      <p:sp>
        <p:nvSpPr>
          <p:cNvPr id="4" name="Slide Number Placeholder 3"/>
          <p:cNvSpPr>
            <a:spLocks noGrp="1"/>
          </p:cNvSpPr>
          <p:nvPr>
            <p:ph type="sldNum" sz="quarter" idx="12"/>
          </p:nvPr>
        </p:nvSpPr>
        <p:spPr/>
        <p:txBody>
          <a:bodyPr/>
          <a:lstStyle/>
          <a:p>
            <a:fld id="{D3627F00-E101-43EC-9B75-53AED0FC21E2}" type="slidenum">
              <a:rPr lang="en-GB" smtClean="0"/>
              <a:pPr/>
              <a:t>‹#›</a:t>
            </a:fld>
            <a:endParaRPr lang="en-GB"/>
          </a:p>
        </p:txBody>
      </p:sp>
      <p:cxnSp>
        <p:nvCxnSpPr>
          <p:cNvPr id="6" name="Straight Connector 5"/>
          <p:cNvCxnSpPr/>
          <p:nvPr userDrawn="1"/>
        </p:nvCxnSpPr>
        <p:spPr>
          <a:xfrm>
            <a:off x="3059832" y="1268760"/>
            <a:ext cx="0" cy="4824536"/>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107504" y="1268760"/>
            <a:ext cx="2808312" cy="4824536"/>
          </a:xfrm>
        </p:spPr>
        <p:txBody>
          <a:bodyPr>
            <a:normAutofit/>
          </a:bodyPr>
          <a:lstStyle>
            <a:lvl1pPr marL="0" indent="0">
              <a:buNone/>
              <a:defRPr sz="1400">
                <a:solidFill>
                  <a:schemeClr val="tx1">
                    <a:lumMod val="65000"/>
                    <a:lumOff val="35000"/>
                  </a:schemeClr>
                </a:solidFill>
              </a:defRPr>
            </a:lvl1pPr>
            <a:lvl4pPr marL="1371600" indent="0">
              <a:buNone/>
              <a:defRPr/>
            </a:lvl4pPr>
            <a:lvl5pPr marL="1828800" indent="0">
              <a:buNone/>
              <a:defRPr/>
            </a:lvl5pPr>
          </a:lstStyle>
          <a:p>
            <a:pPr lvl="0"/>
            <a:r>
              <a:rPr lang="en-US" dirty="0" smtClean="0"/>
              <a:t>text</a:t>
            </a:r>
            <a:endParaRPr lang="en-GB" dirty="0"/>
          </a:p>
        </p:txBody>
      </p:sp>
      <p:sp>
        <p:nvSpPr>
          <p:cNvPr id="10" name="Title 1"/>
          <p:cNvSpPr>
            <a:spLocks noGrp="1"/>
          </p:cNvSpPr>
          <p:nvPr>
            <p:ph type="title"/>
          </p:nvPr>
        </p:nvSpPr>
        <p:spPr>
          <a:xfrm>
            <a:off x="107504" y="109213"/>
            <a:ext cx="8928992" cy="1087539"/>
          </a:xfrm>
        </p:spPr>
        <p:txBody>
          <a:bodyPr>
            <a:normAutofit/>
          </a:bodyPr>
          <a:lstStyle>
            <a:lvl1pPr algn="l">
              <a:defRPr sz="1800" b="1">
                <a:latin typeface="Arial Narrow" panose="020B060602020203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xmlns="" val="107161181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2 charts diagonal ">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3528" y="6309320"/>
            <a:ext cx="6048672" cy="469843"/>
          </a:xfrm>
        </p:spPr>
        <p:txBody>
          <a:bodyPr/>
          <a:lstStyle>
            <a:lvl1pPr>
              <a:defRPr>
                <a:solidFill>
                  <a:schemeClr val="tx1">
                    <a:lumMod val="65000"/>
                    <a:lumOff val="35000"/>
                  </a:schemeClr>
                </a:solidFill>
              </a:defRPr>
            </a:lvl1pPr>
          </a:lstStyle>
          <a:p>
            <a:pPr algn="l"/>
            <a:r>
              <a:rPr lang="en-GB" smtClean="0"/>
              <a:t>Digital Agenda Scoreboard 2014</a:t>
            </a:r>
            <a:endParaRPr lang="en-GB" dirty="0"/>
          </a:p>
        </p:txBody>
      </p:sp>
      <p:sp>
        <p:nvSpPr>
          <p:cNvPr id="4" name="Slide Number Placeholder 3"/>
          <p:cNvSpPr>
            <a:spLocks noGrp="1"/>
          </p:cNvSpPr>
          <p:nvPr>
            <p:ph type="sldNum" sz="quarter" idx="12"/>
          </p:nvPr>
        </p:nvSpPr>
        <p:spPr/>
        <p:txBody>
          <a:bodyPr/>
          <a:lstStyle/>
          <a:p>
            <a:fld id="{D3627F00-E101-43EC-9B75-53AED0FC21E2}" type="slidenum">
              <a:rPr lang="en-GB" smtClean="0"/>
              <a:pPr/>
              <a:t>‹#›</a:t>
            </a:fld>
            <a:endParaRPr lang="en-GB"/>
          </a:p>
        </p:txBody>
      </p:sp>
      <p:cxnSp>
        <p:nvCxnSpPr>
          <p:cNvPr id="6" name="Straight Connector 5"/>
          <p:cNvCxnSpPr/>
          <p:nvPr userDrawn="1"/>
        </p:nvCxnSpPr>
        <p:spPr>
          <a:xfrm>
            <a:off x="3059832" y="3140968"/>
            <a:ext cx="0" cy="295232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84168" y="260648"/>
            <a:ext cx="0" cy="2736304"/>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107504" y="3140968"/>
            <a:ext cx="2808312" cy="2952328"/>
          </a:xfrm>
        </p:spPr>
        <p:txBody>
          <a:bodyPr>
            <a:normAutofit/>
          </a:bodyPr>
          <a:lstStyle>
            <a:lvl1pPr marL="0" indent="0">
              <a:buNone/>
              <a:defRPr sz="1400">
                <a:solidFill>
                  <a:schemeClr val="tx1">
                    <a:lumMod val="65000"/>
                    <a:lumOff val="35000"/>
                  </a:schemeClr>
                </a:solidFill>
              </a:defRPr>
            </a:lvl1pPr>
            <a:lvl4pPr marL="1371600" indent="0">
              <a:buNone/>
              <a:defRPr/>
            </a:lvl4pPr>
            <a:lvl5pPr marL="1828800" indent="0">
              <a:buNone/>
              <a:defRPr/>
            </a:lvl5pPr>
          </a:lstStyle>
          <a:p>
            <a:pPr lvl="0"/>
            <a:r>
              <a:rPr lang="en-US" dirty="0" smtClean="0"/>
              <a:t>text</a:t>
            </a:r>
            <a:endParaRPr lang="en-GB" dirty="0"/>
          </a:p>
        </p:txBody>
      </p:sp>
      <p:sp>
        <p:nvSpPr>
          <p:cNvPr id="12" name="Text Placeholder 8"/>
          <p:cNvSpPr>
            <a:spLocks noGrp="1"/>
          </p:cNvSpPr>
          <p:nvPr>
            <p:ph type="body" sz="quarter" idx="15" hasCustomPrompt="1"/>
          </p:nvPr>
        </p:nvSpPr>
        <p:spPr>
          <a:xfrm>
            <a:off x="6228184" y="260821"/>
            <a:ext cx="2808312" cy="2736131"/>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cxnSp>
        <p:nvCxnSpPr>
          <p:cNvPr id="13" name="Straight Connector 12"/>
          <p:cNvCxnSpPr/>
          <p:nvPr userDrawn="1"/>
        </p:nvCxnSpPr>
        <p:spPr>
          <a:xfrm>
            <a:off x="107504" y="3068960"/>
            <a:ext cx="8888796"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5003872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4 text, 1 char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3528" y="6309320"/>
            <a:ext cx="6048672" cy="469843"/>
          </a:xfrm>
        </p:spPr>
        <p:txBody>
          <a:bodyPr/>
          <a:lstStyle>
            <a:lvl1pPr>
              <a:defRPr>
                <a:solidFill>
                  <a:schemeClr val="tx1">
                    <a:lumMod val="65000"/>
                    <a:lumOff val="35000"/>
                  </a:schemeClr>
                </a:solidFill>
              </a:defRPr>
            </a:lvl1pPr>
          </a:lstStyle>
          <a:p>
            <a:pPr algn="l"/>
            <a:r>
              <a:rPr lang="en-GB" smtClean="0"/>
              <a:t>Digital Agenda Scoreboard 2014</a:t>
            </a:r>
            <a:endParaRPr lang="en-GB" dirty="0"/>
          </a:p>
        </p:txBody>
      </p:sp>
      <p:sp>
        <p:nvSpPr>
          <p:cNvPr id="4" name="Slide Number Placeholder 3"/>
          <p:cNvSpPr>
            <a:spLocks noGrp="1"/>
          </p:cNvSpPr>
          <p:nvPr>
            <p:ph type="sldNum" sz="quarter" idx="12"/>
          </p:nvPr>
        </p:nvSpPr>
        <p:spPr/>
        <p:txBody>
          <a:bodyPr/>
          <a:lstStyle/>
          <a:p>
            <a:fld id="{D3627F00-E101-43EC-9B75-53AED0FC21E2}" type="slidenum">
              <a:rPr lang="en-GB" smtClean="0"/>
              <a:pPr/>
              <a:t>‹#›</a:t>
            </a:fld>
            <a:endParaRPr lang="en-GB"/>
          </a:p>
        </p:txBody>
      </p:sp>
      <p:cxnSp>
        <p:nvCxnSpPr>
          <p:cNvPr id="6" name="Straight Connector 5"/>
          <p:cNvCxnSpPr/>
          <p:nvPr userDrawn="1"/>
        </p:nvCxnSpPr>
        <p:spPr>
          <a:xfrm>
            <a:off x="2540368" y="3168833"/>
            <a:ext cx="0" cy="295232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84168" y="1268760"/>
            <a:ext cx="0" cy="1728192"/>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107504" y="3140968"/>
            <a:ext cx="2304256" cy="2952328"/>
          </a:xfrm>
        </p:spPr>
        <p:txBody>
          <a:bodyPr>
            <a:normAutofit/>
          </a:bodyPr>
          <a:lstStyle>
            <a:lvl1pPr marL="0" indent="0">
              <a:buNone/>
              <a:defRPr sz="1400">
                <a:solidFill>
                  <a:schemeClr val="tx1">
                    <a:lumMod val="65000"/>
                    <a:lumOff val="35000"/>
                  </a:schemeClr>
                </a:solidFill>
              </a:defRPr>
            </a:lvl1pPr>
            <a:lvl4pPr marL="1371600" indent="0">
              <a:buNone/>
              <a:defRPr/>
            </a:lvl4pPr>
            <a:lvl5pPr marL="1828800" indent="0">
              <a:buNone/>
              <a:defRPr/>
            </a:lvl5pPr>
          </a:lstStyle>
          <a:p>
            <a:pPr lvl="0"/>
            <a:r>
              <a:rPr lang="en-US" dirty="0" smtClean="0"/>
              <a:t>text</a:t>
            </a:r>
            <a:endParaRPr lang="en-GB" dirty="0"/>
          </a:p>
        </p:txBody>
      </p:sp>
      <p:cxnSp>
        <p:nvCxnSpPr>
          <p:cNvPr id="13" name="Straight Connector 12"/>
          <p:cNvCxnSpPr/>
          <p:nvPr userDrawn="1"/>
        </p:nvCxnSpPr>
        <p:spPr>
          <a:xfrm>
            <a:off x="107504" y="3068960"/>
            <a:ext cx="8888796"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084168" y="1268760"/>
            <a:ext cx="0" cy="1728192"/>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8"/>
          <p:cNvSpPr>
            <a:spLocks noGrp="1"/>
          </p:cNvSpPr>
          <p:nvPr>
            <p:ph type="body" sz="quarter" idx="14" hasCustomPrompt="1"/>
          </p:nvPr>
        </p:nvSpPr>
        <p:spPr>
          <a:xfrm>
            <a:off x="3203848" y="1268760"/>
            <a:ext cx="2736304" cy="1728192"/>
          </a:xfrm>
        </p:spPr>
        <p:txBody>
          <a:bodyPr>
            <a:normAutofit/>
          </a:bodyPr>
          <a:lstStyle>
            <a:lvl1pPr marL="0" indent="0">
              <a:buNone/>
              <a:defRPr sz="1400">
                <a:solidFill>
                  <a:schemeClr val="tx1">
                    <a:lumMod val="65000"/>
                    <a:lumOff val="35000"/>
                  </a:schemeClr>
                </a:solidFill>
              </a:defRPr>
            </a:lvl1pPr>
          </a:lstStyle>
          <a:p>
            <a:pPr lvl="0"/>
            <a:r>
              <a:rPr lang="en-US" dirty="0" smtClean="0"/>
              <a:t>text</a:t>
            </a:r>
            <a:endParaRPr lang="en-GB" dirty="0"/>
          </a:p>
        </p:txBody>
      </p:sp>
      <p:sp>
        <p:nvSpPr>
          <p:cNvPr id="14" name="Text Placeholder 8"/>
          <p:cNvSpPr>
            <a:spLocks noGrp="1"/>
          </p:cNvSpPr>
          <p:nvPr>
            <p:ph type="body" sz="quarter" idx="16" hasCustomPrompt="1"/>
          </p:nvPr>
        </p:nvSpPr>
        <p:spPr>
          <a:xfrm>
            <a:off x="6228184" y="1268760"/>
            <a:ext cx="2808312" cy="1728192"/>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sp>
        <p:nvSpPr>
          <p:cNvPr id="15" name="Title 1"/>
          <p:cNvSpPr>
            <a:spLocks noGrp="1"/>
          </p:cNvSpPr>
          <p:nvPr>
            <p:ph type="title"/>
          </p:nvPr>
        </p:nvSpPr>
        <p:spPr>
          <a:xfrm>
            <a:off x="107504" y="109213"/>
            <a:ext cx="8928992" cy="1087539"/>
          </a:xfrm>
        </p:spPr>
        <p:txBody>
          <a:bodyPr>
            <a:normAutofit/>
          </a:bodyPr>
          <a:lstStyle>
            <a:lvl1pPr algn="l">
              <a:defRPr sz="1800" b="1">
                <a:latin typeface="Arial Narrow" panose="020B0606020202030204" pitchFamily="34" charset="0"/>
              </a:defRPr>
            </a:lvl1pPr>
          </a:lstStyle>
          <a:p>
            <a:r>
              <a:rPr lang="en-US" dirty="0" smtClean="0"/>
              <a:t>Click to edit Master title style</a:t>
            </a:r>
            <a:endParaRPr lang="en-GB" dirty="0"/>
          </a:p>
        </p:txBody>
      </p:sp>
      <p:sp>
        <p:nvSpPr>
          <p:cNvPr id="16" name="Text Placeholder 8"/>
          <p:cNvSpPr>
            <a:spLocks noGrp="1"/>
          </p:cNvSpPr>
          <p:nvPr>
            <p:ph type="body" sz="quarter" idx="17" hasCustomPrompt="1"/>
          </p:nvPr>
        </p:nvSpPr>
        <p:spPr>
          <a:xfrm>
            <a:off x="107504" y="1268760"/>
            <a:ext cx="2808312" cy="1728192"/>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cxnSp>
        <p:nvCxnSpPr>
          <p:cNvPr id="17" name="Straight Connector 16"/>
          <p:cNvCxnSpPr/>
          <p:nvPr userDrawn="1"/>
        </p:nvCxnSpPr>
        <p:spPr>
          <a:xfrm>
            <a:off x="3059832" y="1268760"/>
            <a:ext cx="0" cy="1728192"/>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7587457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3 text, 2 chart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3528" y="6309320"/>
            <a:ext cx="6048672" cy="469843"/>
          </a:xfrm>
        </p:spPr>
        <p:txBody>
          <a:bodyPr/>
          <a:lstStyle>
            <a:lvl1pPr>
              <a:defRPr>
                <a:solidFill>
                  <a:schemeClr val="tx1">
                    <a:lumMod val="65000"/>
                    <a:lumOff val="35000"/>
                  </a:schemeClr>
                </a:solidFill>
              </a:defRPr>
            </a:lvl1pPr>
          </a:lstStyle>
          <a:p>
            <a:pPr algn="l"/>
            <a:r>
              <a:rPr lang="en-GB" smtClean="0"/>
              <a:t>Digital Agenda Scoreboard 2014</a:t>
            </a:r>
            <a:endParaRPr lang="en-GB" dirty="0"/>
          </a:p>
        </p:txBody>
      </p:sp>
      <p:sp>
        <p:nvSpPr>
          <p:cNvPr id="4" name="Slide Number Placeholder 3"/>
          <p:cNvSpPr>
            <a:spLocks noGrp="1"/>
          </p:cNvSpPr>
          <p:nvPr>
            <p:ph type="sldNum" sz="quarter" idx="12"/>
          </p:nvPr>
        </p:nvSpPr>
        <p:spPr/>
        <p:txBody>
          <a:bodyPr/>
          <a:lstStyle/>
          <a:p>
            <a:fld id="{D3627F00-E101-43EC-9B75-53AED0FC21E2}" type="slidenum">
              <a:rPr lang="en-GB" smtClean="0"/>
              <a:pPr/>
              <a:t>‹#›</a:t>
            </a:fld>
            <a:endParaRPr lang="en-GB"/>
          </a:p>
        </p:txBody>
      </p:sp>
      <p:cxnSp>
        <p:nvCxnSpPr>
          <p:cNvPr id="6" name="Straight Connector 5"/>
          <p:cNvCxnSpPr/>
          <p:nvPr userDrawn="1"/>
        </p:nvCxnSpPr>
        <p:spPr>
          <a:xfrm>
            <a:off x="4545260" y="3140968"/>
            <a:ext cx="0" cy="295232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84168" y="1268760"/>
            <a:ext cx="0" cy="1728192"/>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07504" y="3068960"/>
            <a:ext cx="8888796"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084168" y="1268760"/>
            <a:ext cx="0" cy="1728192"/>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8"/>
          <p:cNvSpPr>
            <a:spLocks noGrp="1"/>
          </p:cNvSpPr>
          <p:nvPr>
            <p:ph type="body" sz="quarter" idx="14" hasCustomPrompt="1"/>
          </p:nvPr>
        </p:nvSpPr>
        <p:spPr>
          <a:xfrm>
            <a:off x="3203848" y="1268760"/>
            <a:ext cx="2736304" cy="1728192"/>
          </a:xfrm>
        </p:spPr>
        <p:txBody>
          <a:bodyPr>
            <a:normAutofit/>
          </a:bodyPr>
          <a:lstStyle>
            <a:lvl1pPr marL="0" indent="0">
              <a:buNone/>
              <a:defRPr sz="1400">
                <a:solidFill>
                  <a:schemeClr val="tx1">
                    <a:lumMod val="65000"/>
                    <a:lumOff val="35000"/>
                  </a:schemeClr>
                </a:solidFill>
              </a:defRPr>
            </a:lvl1pPr>
          </a:lstStyle>
          <a:p>
            <a:pPr lvl="0"/>
            <a:r>
              <a:rPr lang="en-US" dirty="0" smtClean="0"/>
              <a:t>text</a:t>
            </a:r>
            <a:endParaRPr lang="en-GB" dirty="0"/>
          </a:p>
        </p:txBody>
      </p:sp>
      <p:sp>
        <p:nvSpPr>
          <p:cNvPr id="14" name="Text Placeholder 8"/>
          <p:cNvSpPr>
            <a:spLocks noGrp="1"/>
          </p:cNvSpPr>
          <p:nvPr>
            <p:ph type="body" sz="quarter" idx="16" hasCustomPrompt="1"/>
          </p:nvPr>
        </p:nvSpPr>
        <p:spPr>
          <a:xfrm>
            <a:off x="6228184" y="1268760"/>
            <a:ext cx="2808312" cy="1728192"/>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sp>
        <p:nvSpPr>
          <p:cNvPr id="15" name="Title 1"/>
          <p:cNvSpPr>
            <a:spLocks noGrp="1"/>
          </p:cNvSpPr>
          <p:nvPr>
            <p:ph type="title"/>
          </p:nvPr>
        </p:nvSpPr>
        <p:spPr>
          <a:xfrm>
            <a:off x="107504" y="109213"/>
            <a:ext cx="8928992" cy="1087539"/>
          </a:xfrm>
        </p:spPr>
        <p:txBody>
          <a:bodyPr>
            <a:normAutofit/>
          </a:bodyPr>
          <a:lstStyle>
            <a:lvl1pPr algn="l">
              <a:defRPr sz="2000" b="1">
                <a:latin typeface="Arial Narrow" panose="020B0606020202030204" pitchFamily="34" charset="0"/>
              </a:defRPr>
            </a:lvl1pPr>
          </a:lstStyle>
          <a:p>
            <a:r>
              <a:rPr lang="en-US" dirty="0" smtClean="0"/>
              <a:t>Click to edit Master title style</a:t>
            </a:r>
            <a:endParaRPr lang="en-GB" dirty="0"/>
          </a:p>
        </p:txBody>
      </p:sp>
      <p:sp>
        <p:nvSpPr>
          <p:cNvPr id="16" name="Text Placeholder 8"/>
          <p:cNvSpPr>
            <a:spLocks noGrp="1"/>
          </p:cNvSpPr>
          <p:nvPr>
            <p:ph type="body" sz="quarter" idx="17" hasCustomPrompt="1"/>
          </p:nvPr>
        </p:nvSpPr>
        <p:spPr>
          <a:xfrm>
            <a:off x="107504" y="1268760"/>
            <a:ext cx="2808312" cy="1728192"/>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cxnSp>
        <p:nvCxnSpPr>
          <p:cNvPr id="17" name="Straight Connector 16"/>
          <p:cNvCxnSpPr/>
          <p:nvPr userDrawn="1"/>
        </p:nvCxnSpPr>
        <p:spPr>
          <a:xfrm>
            <a:off x="3059832" y="1268760"/>
            <a:ext cx="0" cy="1728192"/>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1324633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ext and 2 charts diagonal i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3528" y="6309320"/>
            <a:ext cx="6048672" cy="469843"/>
          </a:xfrm>
        </p:spPr>
        <p:txBody>
          <a:bodyPr/>
          <a:lstStyle>
            <a:lvl1pPr>
              <a:defRPr>
                <a:solidFill>
                  <a:schemeClr val="tx1">
                    <a:lumMod val="65000"/>
                    <a:lumOff val="35000"/>
                  </a:schemeClr>
                </a:solidFill>
              </a:defRPr>
            </a:lvl1pPr>
          </a:lstStyle>
          <a:p>
            <a:pPr algn="l"/>
            <a:r>
              <a:rPr lang="en-GB" smtClean="0"/>
              <a:t>Digital Agenda Scoreboard 2014</a:t>
            </a:r>
            <a:endParaRPr lang="en-GB" dirty="0"/>
          </a:p>
        </p:txBody>
      </p:sp>
      <p:sp>
        <p:nvSpPr>
          <p:cNvPr id="4" name="Slide Number Placeholder 3"/>
          <p:cNvSpPr>
            <a:spLocks noGrp="1"/>
          </p:cNvSpPr>
          <p:nvPr>
            <p:ph type="sldNum" sz="quarter" idx="12"/>
          </p:nvPr>
        </p:nvSpPr>
        <p:spPr/>
        <p:txBody>
          <a:bodyPr/>
          <a:lstStyle/>
          <a:p>
            <a:fld id="{D3627F00-E101-43EC-9B75-53AED0FC21E2}" type="slidenum">
              <a:rPr lang="en-GB" smtClean="0"/>
              <a:pPr/>
              <a:t>‹#›</a:t>
            </a:fld>
            <a:endParaRPr lang="en-GB"/>
          </a:p>
        </p:txBody>
      </p:sp>
      <p:cxnSp>
        <p:nvCxnSpPr>
          <p:cNvPr id="6" name="Straight Connector 5"/>
          <p:cNvCxnSpPr/>
          <p:nvPr userDrawn="1"/>
        </p:nvCxnSpPr>
        <p:spPr>
          <a:xfrm>
            <a:off x="2540368" y="3168833"/>
            <a:ext cx="0" cy="295232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84168" y="260648"/>
            <a:ext cx="0" cy="2736304"/>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107504" y="3140968"/>
            <a:ext cx="2304256" cy="2952328"/>
          </a:xfrm>
        </p:spPr>
        <p:txBody>
          <a:bodyPr>
            <a:normAutofit/>
          </a:bodyPr>
          <a:lstStyle>
            <a:lvl1pPr marL="0" indent="0">
              <a:buNone/>
              <a:defRPr sz="1400">
                <a:solidFill>
                  <a:schemeClr val="tx1">
                    <a:lumMod val="65000"/>
                    <a:lumOff val="35000"/>
                  </a:schemeClr>
                </a:solidFill>
              </a:defRPr>
            </a:lvl1pPr>
            <a:lvl4pPr marL="1371600" indent="0">
              <a:buNone/>
              <a:defRPr/>
            </a:lvl4pPr>
            <a:lvl5pPr marL="1828800" indent="0">
              <a:buNone/>
              <a:defRPr/>
            </a:lvl5pPr>
          </a:lstStyle>
          <a:p>
            <a:pPr lvl="0"/>
            <a:r>
              <a:rPr lang="en-US" dirty="0" smtClean="0"/>
              <a:t>text</a:t>
            </a:r>
            <a:endParaRPr lang="en-GB" dirty="0"/>
          </a:p>
        </p:txBody>
      </p:sp>
      <p:sp>
        <p:nvSpPr>
          <p:cNvPr id="12" name="Text Placeholder 8"/>
          <p:cNvSpPr>
            <a:spLocks noGrp="1"/>
          </p:cNvSpPr>
          <p:nvPr>
            <p:ph type="body" sz="quarter" idx="15" hasCustomPrompt="1"/>
          </p:nvPr>
        </p:nvSpPr>
        <p:spPr>
          <a:xfrm>
            <a:off x="6228184" y="260821"/>
            <a:ext cx="2808312" cy="2736131"/>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cxnSp>
        <p:nvCxnSpPr>
          <p:cNvPr id="13" name="Straight Connector 12"/>
          <p:cNvCxnSpPr/>
          <p:nvPr userDrawn="1"/>
        </p:nvCxnSpPr>
        <p:spPr>
          <a:xfrm>
            <a:off x="107504" y="3068960"/>
            <a:ext cx="8888796"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4193833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2 charts diagonal II ">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3528" y="6309320"/>
            <a:ext cx="6048672" cy="469843"/>
          </a:xfrm>
        </p:spPr>
        <p:txBody>
          <a:bodyPr/>
          <a:lstStyle>
            <a:lvl1pPr>
              <a:defRPr>
                <a:solidFill>
                  <a:schemeClr val="tx1">
                    <a:lumMod val="65000"/>
                    <a:lumOff val="35000"/>
                  </a:schemeClr>
                </a:solidFill>
              </a:defRPr>
            </a:lvl1pPr>
          </a:lstStyle>
          <a:p>
            <a:pPr algn="l"/>
            <a:r>
              <a:rPr lang="en-GB" smtClean="0"/>
              <a:t>Digital Agenda Scoreboard 2014</a:t>
            </a:r>
            <a:endParaRPr lang="en-GB" dirty="0"/>
          </a:p>
        </p:txBody>
      </p:sp>
      <p:sp>
        <p:nvSpPr>
          <p:cNvPr id="4" name="Slide Number Placeholder 3"/>
          <p:cNvSpPr>
            <a:spLocks noGrp="1"/>
          </p:cNvSpPr>
          <p:nvPr>
            <p:ph type="sldNum" sz="quarter" idx="12"/>
          </p:nvPr>
        </p:nvSpPr>
        <p:spPr/>
        <p:txBody>
          <a:bodyPr/>
          <a:lstStyle/>
          <a:p>
            <a:fld id="{D3627F00-E101-43EC-9B75-53AED0FC21E2}" type="slidenum">
              <a:rPr lang="en-GB" smtClean="0"/>
              <a:pPr/>
              <a:t>‹#›</a:t>
            </a:fld>
            <a:endParaRPr lang="en-GB"/>
          </a:p>
        </p:txBody>
      </p:sp>
      <p:cxnSp>
        <p:nvCxnSpPr>
          <p:cNvPr id="6" name="Straight Connector 5"/>
          <p:cNvCxnSpPr/>
          <p:nvPr userDrawn="1"/>
        </p:nvCxnSpPr>
        <p:spPr>
          <a:xfrm>
            <a:off x="3851920" y="3140968"/>
            <a:ext cx="0" cy="295232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5292080" y="260648"/>
            <a:ext cx="0" cy="2736304"/>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107504" y="3140968"/>
            <a:ext cx="3600400" cy="2952328"/>
          </a:xfrm>
        </p:spPr>
        <p:txBody>
          <a:bodyPr>
            <a:normAutofit/>
          </a:bodyPr>
          <a:lstStyle>
            <a:lvl1pPr marL="0" indent="0">
              <a:buNone/>
              <a:defRPr sz="1400">
                <a:solidFill>
                  <a:schemeClr val="tx1">
                    <a:lumMod val="65000"/>
                    <a:lumOff val="35000"/>
                  </a:schemeClr>
                </a:solidFill>
              </a:defRPr>
            </a:lvl1pPr>
            <a:lvl4pPr marL="1371600" indent="0">
              <a:buNone/>
              <a:defRPr/>
            </a:lvl4pPr>
            <a:lvl5pPr marL="1828800" indent="0">
              <a:buNone/>
              <a:defRPr/>
            </a:lvl5pPr>
          </a:lstStyle>
          <a:p>
            <a:pPr lvl="0"/>
            <a:r>
              <a:rPr lang="en-US" dirty="0" smtClean="0"/>
              <a:t>text</a:t>
            </a:r>
            <a:endParaRPr lang="en-GB" dirty="0"/>
          </a:p>
        </p:txBody>
      </p:sp>
      <p:sp>
        <p:nvSpPr>
          <p:cNvPr id="12" name="Text Placeholder 8"/>
          <p:cNvSpPr>
            <a:spLocks noGrp="1"/>
          </p:cNvSpPr>
          <p:nvPr>
            <p:ph type="body" sz="quarter" idx="15" hasCustomPrompt="1"/>
          </p:nvPr>
        </p:nvSpPr>
        <p:spPr>
          <a:xfrm>
            <a:off x="5436096" y="260821"/>
            <a:ext cx="3600400" cy="2736131"/>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cxnSp>
        <p:nvCxnSpPr>
          <p:cNvPr id="13" name="Straight Connector 12"/>
          <p:cNvCxnSpPr/>
          <p:nvPr userDrawn="1"/>
        </p:nvCxnSpPr>
        <p:spPr>
          <a:xfrm>
            <a:off x="107504" y="3068960"/>
            <a:ext cx="8888796"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238044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2 charts diagonal III ">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3528" y="6309320"/>
            <a:ext cx="6048672" cy="469843"/>
          </a:xfrm>
        </p:spPr>
        <p:txBody>
          <a:bodyPr/>
          <a:lstStyle>
            <a:lvl1pPr>
              <a:defRPr>
                <a:solidFill>
                  <a:schemeClr val="tx1">
                    <a:lumMod val="65000"/>
                    <a:lumOff val="35000"/>
                  </a:schemeClr>
                </a:solidFill>
              </a:defRPr>
            </a:lvl1pPr>
          </a:lstStyle>
          <a:p>
            <a:pPr algn="l"/>
            <a:r>
              <a:rPr lang="en-GB" smtClean="0"/>
              <a:t>Digital Agenda Scoreboard 2014</a:t>
            </a:r>
            <a:endParaRPr lang="en-GB" dirty="0"/>
          </a:p>
        </p:txBody>
      </p:sp>
      <p:sp>
        <p:nvSpPr>
          <p:cNvPr id="4" name="Slide Number Placeholder 3"/>
          <p:cNvSpPr>
            <a:spLocks noGrp="1"/>
          </p:cNvSpPr>
          <p:nvPr>
            <p:ph type="sldNum" sz="quarter" idx="12"/>
          </p:nvPr>
        </p:nvSpPr>
        <p:spPr/>
        <p:txBody>
          <a:bodyPr/>
          <a:lstStyle/>
          <a:p>
            <a:fld id="{D3627F00-E101-43EC-9B75-53AED0FC21E2}" type="slidenum">
              <a:rPr lang="en-GB" smtClean="0"/>
              <a:pPr/>
              <a:t>‹#›</a:t>
            </a:fld>
            <a:endParaRPr lang="en-GB"/>
          </a:p>
        </p:txBody>
      </p:sp>
      <p:cxnSp>
        <p:nvCxnSpPr>
          <p:cNvPr id="6" name="Straight Connector 5"/>
          <p:cNvCxnSpPr/>
          <p:nvPr userDrawn="1"/>
        </p:nvCxnSpPr>
        <p:spPr>
          <a:xfrm>
            <a:off x="4534635" y="3140968"/>
            <a:ext cx="0" cy="295232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34635" y="260648"/>
            <a:ext cx="0" cy="2736304"/>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107504" y="3140968"/>
            <a:ext cx="4320480" cy="2952328"/>
          </a:xfrm>
        </p:spPr>
        <p:txBody>
          <a:bodyPr>
            <a:normAutofit/>
          </a:bodyPr>
          <a:lstStyle>
            <a:lvl1pPr marL="0" indent="0">
              <a:buNone/>
              <a:defRPr sz="1400">
                <a:solidFill>
                  <a:schemeClr val="tx1">
                    <a:lumMod val="65000"/>
                    <a:lumOff val="35000"/>
                  </a:schemeClr>
                </a:solidFill>
              </a:defRPr>
            </a:lvl1pPr>
            <a:lvl4pPr marL="1371600" indent="0">
              <a:buNone/>
              <a:defRPr/>
            </a:lvl4pPr>
            <a:lvl5pPr marL="1828800" indent="0">
              <a:buNone/>
              <a:defRPr/>
            </a:lvl5pPr>
          </a:lstStyle>
          <a:p>
            <a:pPr lvl="0"/>
            <a:r>
              <a:rPr lang="en-US" dirty="0" smtClean="0"/>
              <a:t>text</a:t>
            </a:r>
            <a:endParaRPr lang="en-GB" dirty="0"/>
          </a:p>
        </p:txBody>
      </p:sp>
      <p:sp>
        <p:nvSpPr>
          <p:cNvPr id="12" name="Text Placeholder 8"/>
          <p:cNvSpPr>
            <a:spLocks noGrp="1"/>
          </p:cNvSpPr>
          <p:nvPr>
            <p:ph type="body" sz="quarter" idx="15" hasCustomPrompt="1"/>
          </p:nvPr>
        </p:nvSpPr>
        <p:spPr>
          <a:xfrm>
            <a:off x="4644008" y="260821"/>
            <a:ext cx="4392488" cy="2736131"/>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cxnSp>
        <p:nvCxnSpPr>
          <p:cNvPr id="13" name="Straight Connector 12"/>
          <p:cNvCxnSpPr/>
          <p:nvPr userDrawn="1"/>
        </p:nvCxnSpPr>
        <p:spPr>
          <a:xfrm>
            <a:off x="107504" y="3068960"/>
            <a:ext cx="8888796"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876590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r>
              <a:rPr lang="en-GB" altLang="en-US" smtClean="0"/>
              <a:t>Digital Agenda Scoreboard 2014</a:t>
            </a:r>
            <a:endParaRPr lang="en-GB" altLang="en-US"/>
          </a:p>
        </p:txBody>
      </p:sp>
      <p:sp>
        <p:nvSpPr>
          <p:cNvPr id="6" name="Slide Number Placeholder 5"/>
          <p:cNvSpPr>
            <a:spLocks noGrp="1"/>
          </p:cNvSpPr>
          <p:nvPr>
            <p:ph type="sldNum" sz="quarter" idx="12"/>
          </p:nvPr>
        </p:nvSpPr>
        <p:spPr/>
        <p:txBody>
          <a:bodyPr/>
          <a:lstStyle>
            <a:lvl1pPr>
              <a:defRPr/>
            </a:lvl1pPr>
          </a:lstStyle>
          <a:p>
            <a:fld id="{7E01F2C3-7DAB-49DC-BD65-9F714C3C87E7}" type="slidenum">
              <a:rPr lang="en-GB" altLang="en-US"/>
              <a:pPr/>
              <a:t>‹#›</a:t>
            </a:fld>
            <a:endParaRPr lang="en-GB" altLang="en-US"/>
          </a:p>
        </p:txBody>
      </p:sp>
    </p:spTree>
    <p:extLst>
      <p:ext uri="{BB962C8B-B14F-4D97-AF65-F5344CB8AC3E}">
        <p14:creationId xmlns:p14="http://schemas.microsoft.com/office/powerpoint/2010/main" xmlns="" val="1766275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2 charts diagonal">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3528" y="6309320"/>
            <a:ext cx="6048672" cy="469843"/>
          </a:xfrm>
        </p:spPr>
        <p:txBody>
          <a:bodyPr/>
          <a:lstStyle>
            <a:lvl1pPr>
              <a:defRPr b="1">
                <a:solidFill>
                  <a:schemeClr val="tx1">
                    <a:lumMod val="65000"/>
                    <a:lumOff val="35000"/>
                  </a:schemeClr>
                </a:solidFill>
              </a:defRPr>
            </a:lvl1pPr>
          </a:lstStyle>
          <a:p>
            <a:pPr algn="l"/>
            <a:r>
              <a:rPr lang="en-GB" dirty="0" smtClean="0"/>
              <a:t>Digital Agenda Scoreboard 2014</a:t>
            </a:r>
            <a:endParaRPr lang="en-GB" dirty="0"/>
          </a:p>
        </p:txBody>
      </p:sp>
      <p:sp>
        <p:nvSpPr>
          <p:cNvPr id="4" name="Slide Number Placeholder 3"/>
          <p:cNvSpPr>
            <a:spLocks noGrp="1"/>
          </p:cNvSpPr>
          <p:nvPr>
            <p:ph type="sldNum" sz="quarter" idx="12"/>
          </p:nvPr>
        </p:nvSpPr>
        <p:spPr/>
        <p:txBody>
          <a:bodyPr/>
          <a:lstStyle/>
          <a:p>
            <a:fld id="{D3627F00-E101-43EC-9B75-53AED0FC21E2}" type="slidenum">
              <a:rPr lang="en-GB" smtClean="0"/>
              <a:pPr/>
              <a:t>‹#›</a:t>
            </a:fld>
            <a:endParaRPr lang="en-GB"/>
          </a:p>
        </p:txBody>
      </p:sp>
      <p:cxnSp>
        <p:nvCxnSpPr>
          <p:cNvPr id="6" name="Straight Connector 5"/>
          <p:cNvCxnSpPr/>
          <p:nvPr userDrawn="1"/>
        </p:nvCxnSpPr>
        <p:spPr>
          <a:xfrm flipH="1">
            <a:off x="4534635" y="3717032"/>
            <a:ext cx="8634" cy="2376264"/>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4534635" y="1340768"/>
            <a:ext cx="17268" cy="223224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4675820" y="3717032"/>
            <a:ext cx="4320480" cy="2376264"/>
          </a:xfrm>
        </p:spPr>
        <p:txBody>
          <a:bodyPr>
            <a:normAutofit/>
          </a:bodyPr>
          <a:lstStyle>
            <a:lvl1pPr marL="0" indent="0">
              <a:buNone/>
              <a:defRPr sz="1400">
                <a:solidFill>
                  <a:schemeClr val="tx1">
                    <a:lumMod val="65000"/>
                    <a:lumOff val="35000"/>
                  </a:schemeClr>
                </a:solidFill>
              </a:defRPr>
            </a:lvl1pPr>
            <a:lvl4pPr marL="1371600" indent="0">
              <a:buNone/>
              <a:defRPr/>
            </a:lvl4pPr>
            <a:lvl5pPr marL="1828800" indent="0">
              <a:buNone/>
              <a:defRPr/>
            </a:lvl5pPr>
          </a:lstStyle>
          <a:p>
            <a:pPr lvl="0"/>
            <a:r>
              <a:rPr lang="en-US" dirty="0" smtClean="0"/>
              <a:t>text</a:t>
            </a:r>
            <a:endParaRPr lang="en-GB" dirty="0"/>
          </a:p>
        </p:txBody>
      </p:sp>
      <p:sp>
        <p:nvSpPr>
          <p:cNvPr id="12" name="Text Placeholder 8"/>
          <p:cNvSpPr>
            <a:spLocks noGrp="1"/>
          </p:cNvSpPr>
          <p:nvPr>
            <p:ph type="body" sz="quarter" idx="15" hasCustomPrompt="1"/>
          </p:nvPr>
        </p:nvSpPr>
        <p:spPr>
          <a:xfrm>
            <a:off x="107503" y="1268760"/>
            <a:ext cx="4309865" cy="2304256"/>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cxnSp>
        <p:nvCxnSpPr>
          <p:cNvPr id="13" name="Straight Connector 12"/>
          <p:cNvCxnSpPr/>
          <p:nvPr userDrawn="1"/>
        </p:nvCxnSpPr>
        <p:spPr>
          <a:xfrm>
            <a:off x="107504" y="3645024"/>
            <a:ext cx="8888796"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07504" y="109213"/>
            <a:ext cx="8928992" cy="1087539"/>
          </a:xfrm>
        </p:spPr>
        <p:txBody>
          <a:bodyPr>
            <a:normAutofit/>
          </a:bodyPr>
          <a:lstStyle>
            <a:lvl1pPr algn="l">
              <a:defRPr sz="1800" b="1">
                <a:latin typeface="Arial Narrow" panose="020B060602020203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xmlns="" val="140682531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untry chart high targe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3528" y="6309320"/>
            <a:ext cx="6048672" cy="469843"/>
          </a:xfrm>
        </p:spPr>
        <p:txBody>
          <a:bodyPr/>
          <a:lstStyle>
            <a:lvl1pPr>
              <a:defRPr b="1">
                <a:solidFill>
                  <a:schemeClr val="tx1">
                    <a:lumMod val="65000"/>
                    <a:lumOff val="35000"/>
                  </a:schemeClr>
                </a:solidFill>
              </a:defRPr>
            </a:lvl1pPr>
          </a:lstStyle>
          <a:p>
            <a:pPr algn="l"/>
            <a:r>
              <a:rPr lang="en-GB" dirty="0" smtClean="0"/>
              <a:t>Digital Agenda Scoreboard 2014</a:t>
            </a:r>
            <a:endParaRPr lang="en-GB" dirty="0"/>
          </a:p>
        </p:txBody>
      </p:sp>
      <p:sp>
        <p:nvSpPr>
          <p:cNvPr id="4" name="Slide Number Placeholder 3"/>
          <p:cNvSpPr>
            <a:spLocks noGrp="1"/>
          </p:cNvSpPr>
          <p:nvPr>
            <p:ph type="sldNum" sz="quarter" idx="12"/>
          </p:nvPr>
        </p:nvSpPr>
        <p:spPr/>
        <p:txBody>
          <a:bodyPr/>
          <a:lstStyle/>
          <a:p>
            <a:fld id="{D3627F00-E101-43EC-9B75-53AED0FC21E2}" type="slidenum">
              <a:rPr lang="en-GB" smtClean="0"/>
              <a:pPr/>
              <a:t>‹#›</a:t>
            </a:fld>
            <a:endParaRPr lang="en-GB"/>
          </a:p>
        </p:txBody>
      </p:sp>
      <p:cxnSp>
        <p:nvCxnSpPr>
          <p:cNvPr id="7" name="Straight Connector 6"/>
          <p:cNvCxnSpPr/>
          <p:nvPr userDrawn="1"/>
        </p:nvCxnSpPr>
        <p:spPr>
          <a:xfrm flipH="1">
            <a:off x="4543269" y="1340768"/>
            <a:ext cx="8634" cy="1728192"/>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8"/>
          <p:cNvSpPr>
            <a:spLocks noGrp="1"/>
          </p:cNvSpPr>
          <p:nvPr>
            <p:ph type="body" sz="quarter" idx="15" hasCustomPrompt="1"/>
          </p:nvPr>
        </p:nvSpPr>
        <p:spPr>
          <a:xfrm>
            <a:off x="107503" y="1268760"/>
            <a:ext cx="4309865" cy="1800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cxnSp>
        <p:nvCxnSpPr>
          <p:cNvPr id="13" name="Straight Connector 12"/>
          <p:cNvCxnSpPr/>
          <p:nvPr userDrawn="1"/>
        </p:nvCxnSpPr>
        <p:spPr>
          <a:xfrm>
            <a:off x="107504" y="3140968"/>
            <a:ext cx="8888796"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07504" y="109213"/>
            <a:ext cx="8928992" cy="1087539"/>
          </a:xfrm>
        </p:spPr>
        <p:txBody>
          <a:bodyPr>
            <a:normAutofit/>
          </a:bodyPr>
          <a:lstStyle>
            <a:lvl1pPr algn="l">
              <a:defRPr sz="1800" b="1">
                <a:latin typeface="Arial Narrow" panose="020B060602020203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xmlns="" val="280470662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untry chart and targe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3528" y="6309320"/>
            <a:ext cx="6048672" cy="469843"/>
          </a:xfrm>
        </p:spPr>
        <p:txBody>
          <a:bodyPr/>
          <a:lstStyle>
            <a:lvl1pPr>
              <a:defRPr b="1">
                <a:solidFill>
                  <a:schemeClr val="tx1">
                    <a:lumMod val="65000"/>
                    <a:lumOff val="35000"/>
                  </a:schemeClr>
                </a:solidFill>
              </a:defRPr>
            </a:lvl1pPr>
          </a:lstStyle>
          <a:p>
            <a:pPr algn="l"/>
            <a:r>
              <a:rPr lang="en-GB" dirty="0" smtClean="0"/>
              <a:t>Digital Agenda Scoreboard 2014</a:t>
            </a:r>
            <a:endParaRPr lang="en-GB" dirty="0"/>
          </a:p>
        </p:txBody>
      </p:sp>
      <p:sp>
        <p:nvSpPr>
          <p:cNvPr id="4" name="Slide Number Placeholder 3"/>
          <p:cNvSpPr>
            <a:spLocks noGrp="1"/>
          </p:cNvSpPr>
          <p:nvPr>
            <p:ph type="sldNum" sz="quarter" idx="12"/>
          </p:nvPr>
        </p:nvSpPr>
        <p:spPr/>
        <p:txBody>
          <a:bodyPr/>
          <a:lstStyle/>
          <a:p>
            <a:fld id="{D3627F00-E101-43EC-9B75-53AED0FC21E2}" type="slidenum">
              <a:rPr lang="en-GB" smtClean="0"/>
              <a:pPr/>
              <a:t>‹#›</a:t>
            </a:fld>
            <a:endParaRPr lang="en-GB"/>
          </a:p>
        </p:txBody>
      </p:sp>
      <p:cxnSp>
        <p:nvCxnSpPr>
          <p:cNvPr id="7" name="Straight Connector 6"/>
          <p:cNvCxnSpPr/>
          <p:nvPr userDrawn="1"/>
        </p:nvCxnSpPr>
        <p:spPr>
          <a:xfrm flipH="1">
            <a:off x="4534635" y="1340768"/>
            <a:ext cx="17268" cy="223224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8"/>
          <p:cNvSpPr>
            <a:spLocks noGrp="1"/>
          </p:cNvSpPr>
          <p:nvPr>
            <p:ph type="body" sz="quarter" idx="15" hasCustomPrompt="1"/>
          </p:nvPr>
        </p:nvSpPr>
        <p:spPr>
          <a:xfrm>
            <a:off x="107503" y="1268760"/>
            <a:ext cx="4309865" cy="2304256"/>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cxnSp>
        <p:nvCxnSpPr>
          <p:cNvPr id="13" name="Straight Connector 12"/>
          <p:cNvCxnSpPr/>
          <p:nvPr userDrawn="1"/>
        </p:nvCxnSpPr>
        <p:spPr>
          <a:xfrm>
            <a:off x="107504" y="3645024"/>
            <a:ext cx="8888796"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07504" y="109213"/>
            <a:ext cx="8928992" cy="1087539"/>
          </a:xfrm>
        </p:spPr>
        <p:txBody>
          <a:bodyPr>
            <a:normAutofit/>
          </a:bodyPr>
          <a:lstStyle>
            <a:lvl1pPr algn="l">
              <a:defRPr sz="1800" b="1">
                <a:latin typeface="Arial Narrow" panose="020B060602020203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xmlns="" val="258715477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 charts 1 country char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3528" y="6309320"/>
            <a:ext cx="6048672" cy="469843"/>
          </a:xfrm>
        </p:spPr>
        <p:txBody>
          <a:bodyPr/>
          <a:lstStyle>
            <a:lvl1pPr>
              <a:defRPr b="1">
                <a:solidFill>
                  <a:schemeClr val="tx1">
                    <a:lumMod val="65000"/>
                    <a:lumOff val="35000"/>
                  </a:schemeClr>
                </a:solidFill>
              </a:defRPr>
            </a:lvl1pPr>
          </a:lstStyle>
          <a:p>
            <a:pPr algn="l"/>
            <a:r>
              <a:rPr lang="en-GB" dirty="0" smtClean="0"/>
              <a:t>Digital Agenda Scoreboard 2014</a:t>
            </a:r>
            <a:endParaRPr lang="en-GB" dirty="0"/>
          </a:p>
        </p:txBody>
      </p:sp>
      <p:sp>
        <p:nvSpPr>
          <p:cNvPr id="4" name="Slide Number Placeholder 3"/>
          <p:cNvSpPr>
            <a:spLocks noGrp="1"/>
          </p:cNvSpPr>
          <p:nvPr>
            <p:ph type="sldNum" sz="quarter" idx="12"/>
          </p:nvPr>
        </p:nvSpPr>
        <p:spPr/>
        <p:txBody>
          <a:bodyPr/>
          <a:lstStyle/>
          <a:p>
            <a:fld id="{D3627F00-E101-43EC-9B75-53AED0FC21E2}" type="slidenum">
              <a:rPr lang="en-GB" smtClean="0"/>
              <a:pPr/>
              <a:t>‹#›</a:t>
            </a:fld>
            <a:endParaRPr lang="en-GB"/>
          </a:p>
        </p:txBody>
      </p:sp>
      <p:cxnSp>
        <p:nvCxnSpPr>
          <p:cNvPr id="7" name="Straight Connector 6"/>
          <p:cNvCxnSpPr/>
          <p:nvPr userDrawn="1"/>
        </p:nvCxnSpPr>
        <p:spPr>
          <a:xfrm flipH="1">
            <a:off x="4860032" y="1340768"/>
            <a:ext cx="17268" cy="223224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8"/>
          <p:cNvSpPr>
            <a:spLocks noGrp="1"/>
          </p:cNvSpPr>
          <p:nvPr>
            <p:ph type="body" sz="quarter" idx="15" hasCustomPrompt="1"/>
          </p:nvPr>
        </p:nvSpPr>
        <p:spPr>
          <a:xfrm>
            <a:off x="107503" y="1268760"/>
            <a:ext cx="4680521" cy="2304256"/>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cxnSp>
        <p:nvCxnSpPr>
          <p:cNvPr id="13" name="Straight Connector 12"/>
          <p:cNvCxnSpPr/>
          <p:nvPr userDrawn="1"/>
        </p:nvCxnSpPr>
        <p:spPr>
          <a:xfrm>
            <a:off x="107504" y="3645024"/>
            <a:ext cx="8888796"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07504" y="109213"/>
            <a:ext cx="8928992" cy="1087539"/>
          </a:xfrm>
        </p:spPr>
        <p:txBody>
          <a:bodyPr>
            <a:normAutofit/>
          </a:bodyPr>
          <a:lstStyle>
            <a:lvl1pPr algn="l">
              <a:defRPr sz="1800" b="1">
                <a:latin typeface="Arial Narrow" panose="020B060602020203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xmlns="" val="61404664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ext and 2 charts diagonal III inv">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3528" y="6309320"/>
            <a:ext cx="6048672" cy="469843"/>
          </a:xfrm>
        </p:spPr>
        <p:txBody>
          <a:bodyPr/>
          <a:lstStyle/>
          <a:p>
            <a:pPr algn="l"/>
            <a:r>
              <a:rPr lang="en-GB" dirty="0" smtClean="0"/>
              <a:t>Digital Agenda Scoreboard 2014</a:t>
            </a:r>
            <a:endParaRPr lang="en-GB" dirty="0"/>
          </a:p>
        </p:txBody>
      </p:sp>
      <p:sp>
        <p:nvSpPr>
          <p:cNvPr id="4" name="Slide Number Placeholder 3"/>
          <p:cNvSpPr>
            <a:spLocks noGrp="1"/>
          </p:cNvSpPr>
          <p:nvPr>
            <p:ph type="sldNum" sz="quarter" idx="12"/>
          </p:nvPr>
        </p:nvSpPr>
        <p:spPr/>
        <p:txBody>
          <a:bodyPr/>
          <a:lstStyle/>
          <a:p>
            <a:fld id="{D3627F00-E101-43EC-9B75-53AED0FC21E2}" type="slidenum">
              <a:rPr lang="en-GB" smtClean="0"/>
              <a:pPr/>
              <a:t>‹#›</a:t>
            </a:fld>
            <a:endParaRPr lang="en-GB"/>
          </a:p>
        </p:txBody>
      </p:sp>
      <p:cxnSp>
        <p:nvCxnSpPr>
          <p:cNvPr id="6" name="Straight Connector 5"/>
          <p:cNvCxnSpPr/>
          <p:nvPr userDrawn="1"/>
        </p:nvCxnSpPr>
        <p:spPr>
          <a:xfrm>
            <a:off x="4534635" y="3140968"/>
            <a:ext cx="0" cy="295232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34635" y="260648"/>
            <a:ext cx="0" cy="2736304"/>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4675820" y="3140968"/>
            <a:ext cx="4320480" cy="2952328"/>
          </a:xfrm>
        </p:spPr>
        <p:txBody>
          <a:bodyPr>
            <a:normAutofit/>
          </a:bodyPr>
          <a:lstStyle>
            <a:lvl1pPr marL="0" indent="0">
              <a:buNone/>
              <a:defRPr sz="1400">
                <a:solidFill>
                  <a:schemeClr val="tx1">
                    <a:lumMod val="65000"/>
                    <a:lumOff val="35000"/>
                  </a:schemeClr>
                </a:solidFill>
              </a:defRPr>
            </a:lvl1pPr>
            <a:lvl4pPr marL="1371600" indent="0">
              <a:buNone/>
              <a:defRPr/>
            </a:lvl4pPr>
            <a:lvl5pPr marL="1828800" indent="0">
              <a:buNone/>
              <a:defRPr/>
            </a:lvl5pPr>
          </a:lstStyle>
          <a:p>
            <a:pPr lvl="0"/>
            <a:r>
              <a:rPr lang="en-US" dirty="0" smtClean="0"/>
              <a:t>text</a:t>
            </a:r>
            <a:endParaRPr lang="en-GB" dirty="0"/>
          </a:p>
        </p:txBody>
      </p:sp>
      <p:sp>
        <p:nvSpPr>
          <p:cNvPr id="12" name="Text Placeholder 8"/>
          <p:cNvSpPr>
            <a:spLocks noGrp="1"/>
          </p:cNvSpPr>
          <p:nvPr>
            <p:ph type="body" sz="quarter" idx="15" hasCustomPrompt="1"/>
          </p:nvPr>
        </p:nvSpPr>
        <p:spPr>
          <a:xfrm>
            <a:off x="107503" y="260648"/>
            <a:ext cx="4309865" cy="2736131"/>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cxnSp>
        <p:nvCxnSpPr>
          <p:cNvPr id="13" name="Straight Connector 12"/>
          <p:cNvCxnSpPr/>
          <p:nvPr userDrawn="1"/>
        </p:nvCxnSpPr>
        <p:spPr>
          <a:xfrm>
            <a:off x="107504" y="3068960"/>
            <a:ext cx="8888796"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2758985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p:txBody>
          <a:bodyPr/>
          <a:lstStyle/>
          <a:p>
            <a:r>
              <a:rPr lang="en-GB" smtClean="0"/>
              <a:t>Digital Agenda Scoreboard 2014</a:t>
            </a:r>
            <a:endParaRPr lang="en-GB"/>
          </a:p>
        </p:txBody>
      </p:sp>
      <p:sp>
        <p:nvSpPr>
          <p:cNvPr id="7" name="Slide Number Placeholder 6"/>
          <p:cNvSpPr>
            <a:spLocks noGrp="1"/>
          </p:cNvSpPr>
          <p:nvPr>
            <p:ph type="sldNum" sz="quarter" idx="12"/>
          </p:nvPr>
        </p:nvSpPr>
        <p:spPr/>
        <p:txBody>
          <a:bodyPr/>
          <a:lstStyle/>
          <a:p>
            <a:fld id="{D3627F00-E101-43EC-9B75-53AED0FC21E2}" type="slidenum">
              <a:rPr lang="en-GB" smtClean="0"/>
              <a:pPr/>
              <a:t>‹#›</a:t>
            </a:fld>
            <a:endParaRPr lang="en-GB"/>
          </a:p>
        </p:txBody>
      </p:sp>
    </p:spTree>
    <p:extLst>
      <p:ext uri="{BB962C8B-B14F-4D97-AF65-F5344CB8AC3E}">
        <p14:creationId xmlns:p14="http://schemas.microsoft.com/office/powerpoint/2010/main" xmlns="" val="243531688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p:txBody>
          <a:bodyPr/>
          <a:lstStyle/>
          <a:p>
            <a:r>
              <a:rPr lang="en-GB" smtClean="0"/>
              <a:t>Digital Agenda Scoreboard 2014</a:t>
            </a:r>
            <a:endParaRPr lang="en-GB"/>
          </a:p>
        </p:txBody>
      </p:sp>
      <p:sp>
        <p:nvSpPr>
          <p:cNvPr id="7" name="Slide Number Placeholder 6"/>
          <p:cNvSpPr>
            <a:spLocks noGrp="1"/>
          </p:cNvSpPr>
          <p:nvPr>
            <p:ph type="sldNum" sz="quarter" idx="12"/>
          </p:nvPr>
        </p:nvSpPr>
        <p:spPr/>
        <p:txBody>
          <a:bodyPr/>
          <a:lstStyle/>
          <a:p>
            <a:fld id="{D3627F00-E101-43EC-9B75-53AED0FC21E2}" type="slidenum">
              <a:rPr lang="en-GB" smtClean="0"/>
              <a:pPr/>
              <a:t>‹#›</a:t>
            </a:fld>
            <a:endParaRPr lang="en-GB"/>
          </a:p>
        </p:txBody>
      </p:sp>
    </p:spTree>
    <p:extLst>
      <p:ext uri="{BB962C8B-B14F-4D97-AF65-F5344CB8AC3E}">
        <p14:creationId xmlns:p14="http://schemas.microsoft.com/office/powerpoint/2010/main" xmlns="" val="397092849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p:txBody>
          <a:bodyPr/>
          <a:lstStyle/>
          <a:p>
            <a:r>
              <a:rPr lang="en-GB" smtClean="0"/>
              <a:t>Digital Agenda Scoreboard 2014</a:t>
            </a:r>
            <a:endParaRPr lang="en-GB"/>
          </a:p>
        </p:txBody>
      </p:sp>
      <p:sp>
        <p:nvSpPr>
          <p:cNvPr id="6" name="Slide Number Placeholder 5"/>
          <p:cNvSpPr>
            <a:spLocks noGrp="1"/>
          </p:cNvSpPr>
          <p:nvPr>
            <p:ph type="sldNum" sz="quarter" idx="12"/>
          </p:nvPr>
        </p:nvSpPr>
        <p:spPr/>
        <p:txBody>
          <a:bodyPr/>
          <a:lstStyle/>
          <a:p>
            <a:fld id="{D3627F00-E101-43EC-9B75-53AED0FC21E2}" type="slidenum">
              <a:rPr lang="en-GB" smtClean="0"/>
              <a:pPr/>
              <a:t>‹#›</a:t>
            </a:fld>
            <a:endParaRPr lang="en-GB"/>
          </a:p>
        </p:txBody>
      </p:sp>
    </p:spTree>
    <p:extLst>
      <p:ext uri="{BB962C8B-B14F-4D97-AF65-F5344CB8AC3E}">
        <p14:creationId xmlns:p14="http://schemas.microsoft.com/office/powerpoint/2010/main" xmlns="" val="2022119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p:txBody>
          <a:bodyPr/>
          <a:lstStyle/>
          <a:p>
            <a:r>
              <a:rPr lang="en-GB" smtClean="0"/>
              <a:t>Digital Agenda Scoreboard 2014</a:t>
            </a:r>
            <a:endParaRPr lang="en-GB"/>
          </a:p>
        </p:txBody>
      </p:sp>
      <p:sp>
        <p:nvSpPr>
          <p:cNvPr id="6" name="Slide Number Placeholder 5"/>
          <p:cNvSpPr>
            <a:spLocks noGrp="1"/>
          </p:cNvSpPr>
          <p:nvPr>
            <p:ph type="sldNum" sz="quarter" idx="12"/>
          </p:nvPr>
        </p:nvSpPr>
        <p:spPr/>
        <p:txBody>
          <a:bodyPr/>
          <a:lstStyle/>
          <a:p>
            <a:fld id="{D3627F00-E101-43EC-9B75-53AED0FC21E2}" type="slidenum">
              <a:rPr lang="en-GB" smtClean="0"/>
              <a:pPr/>
              <a:t>‹#›</a:t>
            </a:fld>
            <a:endParaRPr lang="en-GB"/>
          </a:p>
        </p:txBody>
      </p:sp>
    </p:spTree>
    <p:extLst>
      <p:ext uri="{BB962C8B-B14F-4D97-AF65-F5344CB8AC3E}">
        <p14:creationId xmlns:p14="http://schemas.microsoft.com/office/powerpoint/2010/main" xmlns="" val="1430702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p:txBody>
          <a:bodyPr/>
          <a:lstStyle/>
          <a:p>
            <a:r>
              <a:rPr lang="en-GB" smtClean="0">
                <a:solidFill>
                  <a:prstClr val="black">
                    <a:tint val="75000"/>
                  </a:prstClr>
                </a:solidFill>
              </a:rPr>
              <a:t>Digital Agenda Scoreboard 2014</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3627F00-E101-43EC-9B75-53AED0FC21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4171237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r>
              <a:rPr lang="en-GB" altLang="en-US" smtClean="0"/>
              <a:t>Digital Agenda Scoreboard 2014</a:t>
            </a:r>
            <a:endParaRPr lang="en-GB" altLang="en-US"/>
          </a:p>
        </p:txBody>
      </p:sp>
      <p:sp>
        <p:nvSpPr>
          <p:cNvPr id="7" name="Slide Number Placeholder 6"/>
          <p:cNvSpPr>
            <a:spLocks noGrp="1"/>
          </p:cNvSpPr>
          <p:nvPr>
            <p:ph type="sldNum" sz="quarter" idx="12"/>
          </p:nvPr>
        </p:nvSpPr>
        <p:spPr/>
        <p:txBody>
          <a:bodyPr/>
          <a:lstStyle>
            <a:lvl1pPr>
              <a:defRPr/>
            </a:lvl1pPr>
          </a:lstStyle>
          <a:p>
            <a:fld id="{2726EEEB-6854-4CA4-B207-34AC2A6FE11B}" type="slidenum">
              <a:rPr lang="en-GB" altLang="en-US"/>
              <a:pPr/>
              <a:t>‹#›</a:t>
            </a:fld>
            <a:endParaRPr lang="en-GB" altLang="en-US"/>
          </a:p>
        </p:txBody>
      </p:sp>
    </p:spTree>
    <p:extLst>
      <p:ext uri="{BB962C8B-B14F-4D97-AF65-F5344CB8AC3E}">
        <p14:creationId xmlns:p14="http://schemas.microsoft.com/office/powerpoint/2010/main" xmlns="" val="1813506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p:txBody>
          <a:bodyPr/>
          <a:lstStyle/>
          <a:p>
            <a:pPr algn="l"/>
            <a:r>
              <a:rPr lang="en-GB" dirty="0" smtClean="0">
                <a:solidFill>
                  <a:prstClr val="black">
                    <a:tint val="75000"/>
                  </a:prstClr>
                </a:solidFill>
              </a:rPr>
              <a:t>Digital Agenda Scoreboard 2014</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627F00-E101-43EC-9B75-53AED0FC21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246470652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latin typeface="Arial Narrow" panose="020B060602020203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pPr algn="l"/>
            <a:r>
              <a:rPr lang="en-GB" altLang="en-US" dirty="0" smtClean="0">
                <a:solidFill>
                  <a:prstClr val="black">
                    <a:tint val="75000"/>
                  </a:prstClr>
                </a:solidFill>
              </a:rPr>
              <a:t>Digital Agenda Scoreboard 2014</a:t>
            </a:r>
            <a:endParaRPr lang="en-GB"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264AF58-99D4-4FB8-A946-524E83B866D9}" type="slidenum">
              <a:rPr lang="en-GB" altLang="en-US">
                <a:solidFill>
                  <a:prstClr val="black">
                    <a:tint val="75000"/>
                  </a:prstClr>
                </a:solidFill>
              </a:rPr>
              <a:pPr/>
              <a:t>‹#›</a:t>
            </a:fld>
            <a:endParaRPr lang="en-GB" altLang="en-US">
              <a:solidFill>
                <a:prstClr val="black">
                  <a:tint val="75000"/>
                </a:prstClr>
              </a:solidFill>
            </a:endParaRPr>
          </a:p>
        </p:txBody>
      </p:sp>
    </p:spTree>
    <p:extLst>
      <p:ext uri="{BB962C8B-B14F-4D97-AF65-F5344CB8AC3E}">
        <p14:creationId xmlns:p14="http://schemas.microsoft.com/office/powerpoint/2010/main" xmlns="" val="74943067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800" b="1" cap="all">
                <a:latin typeface="Arial Narrow" panose="020B0606020202030204"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l">
              <a:defRPr/>
            </a:lvl1pPr>
          </a:lstStyle>
          <a:p>
            <a:endParaRPr lang="en-GB" dirty="0"/>
          </a:p>
        </p:txBody>
      </p:sp>
      <p:sp>
        <p:nvSpPr>
          <p:cNvPr id="5" name="Footer Placeholder 4"/>
          <p:cNvSpPr>
            <a:spLocks noGrp="1"/>
          </p:cNvSpPr>
          <p:nvPr>
            <p:ph type="ftr" sz="quarter" idx="11"/>
          </p:nvPr>
        </p:nvSpPr>
        <p:spPr/>
        <p:txBody>
          <a:bodyPr/>
          <a:lstStyle/>
          <a:p>
            <a:pPr algn="l"/>
            <a:r>
              <a:rPr lang="en-GB" dirty="0" smtClean="0">
                <a:solidFill>
                  <a:prstClr val="black">
                    <a:tint val="75000"/>
                  </a:prstClr>
                </a:solidFill>
              </a:rPr>
              <a:t>Digital Agenda Scoreboard 2014</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627F00-E101-43EC-9B75-53AED0FC21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36331325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defRPr sz="1400">
                <a:solidFill>
                  <a:schemeClr val="tx1">
                    <a:lumMod val="65000"/>
                    <a:lumOff val="35000"/>
                  </a:schemeClr>
                </a:solidFill>
              </a:defRPr>
            </a:lvl1pPr>
            <a:lvl2pPr>
              <a:defRPr sz="1400">
                <a:solidFill>
                  <a:schemeClr val="tx1">
                    <a:lumMod val="65000"/>
                    <a:lumOff val="35000"/>
                  </a:schemeClr>
                </a:solidFill>
              </a:defRPr>
            </a:lvl2pPr>
            <a:lvl3pPr>
              <a:defRPr sz="14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p:txBody>
          <a:bodyPr/>
          <a:lstStyle/>
          <a:p>
            <a:r>
              <a:rPr lang="en-GB" smtClean="0">
                <a:solidFill>
                  <a:prstClr val="black">
                    <a:tint val="75000"/>
                  </a:prstClr>
                </a:solidFill>
              </a:rPr>
              <a:t>Digital Agenda Scoreboard 2014</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3627F00-E101-43EC-9B75-53AED0FC21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06001283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GB"/>
          </a:p>
        </p:txBody>
      </p:sp>
      <p:sp>
        <p:nvSpPr>
          <p:cNvPr id="8" name="Footer Placeholder 7"/>
          <p:cNvSpPr>
            <a:spLocks noGrp="1"/>
          </p:cNvSpPr>
          <p:nvPr>
            <p:ph type="ftr" sz="quarter" idx="11"/>
          </p:nvPr>
        </p:nvSpPr>
        <p:spPr/>
        <p:txBody>
          <a:bodyPr/>
          <a:lstStyle/>
          <a:p>
            <a:r>
              <a:rPr lang="en-GB" smtClean="0">
                <a:solidFill>
                  <a:prstClr val="black">
                    <a:tint val="75000"/>
                  </a:prstClr>
                </a:solidFill>
              </a:rPr>
              <a:t>Digital Agenda Scoreboard 2014</a:t>
            </a: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3627F00-E101-43EC-9B75-53AED0FC21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86331273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000" b="1">
                <a:latin typeface="Arial Narrow" panose="020B0606020202030204" pitchFamily="34" charset="0"/>
              </a:defRPr>
            </a:lvl1pPr>
          </a:lstStyle>
          <a:p>
            <a:r>
              <a:rPr lang="en-US" dirty="0" smtClean="0"/>
              <a:t>Click to edit Master title style</a:t>
            </a:r>
            <a:endParaRPr lang="en-GB"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GB"/>
          </a:p>
        </p:txBody>
      </p:sp>
      <p:sp>
        <p:nvSpPr>
          <p:cNvPr id="4" name="Footer Placeholder 3"/>
          <p:cNvSpPr>
            <a:spLocks noGrp="1"/>
          </p:cNvSpPr>
          <p:nvPr>
            <p:ph type="ftr" sz="quarter" idx="11"/>
          </p:nvPr>
        </p:nvSpPr>
        <p:spPr/>
        <p:txBody>
          <a:bodyPr/>
          <a:lstStyle/>
          <a:p>
            <a:r>
              <a:rPr lang="en-GB" smtClean="0">
                <a:solidFill>
                  <a:prstClr val="black">
                    <a:tint val="75000"/>
                  </a:prstClr>
                </a:solidFill>
              </a:rPr>
              <a:t>Digital Agenda Scoreboard 2014</a:t>
            </a: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3627F00-E101-43EC-9B75-53AED0FC21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26593049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3528" y="6309320"/>
            <a:ext cx="6048672" cy="469843"/>
          </a:xfrm>
        </p:spPr>
        <p:txBody>
          <a:bodyPr/>
          <a:lstStyle>
            <a:lvl1pPr>
              <a:defRPr>
                <a:solidFill>
                  <a:schemeClr val="tx1">
                    <a:lumMod val="65000"/>
                    <a:lumOff val="35000"/>
                  </a:schemeClr>
                </a:solidFill>
              </a:defRPr>
            </a:lvl1pPr>
          </a:lstStyle>
          <a:p>
            <a:pPr algn="l"/>
            <a:r>
              <a:rPr lang="en-GB" smtClean="0">
                <a:solidFill>
                  <a:prstClr val="black">
                    <a:lumMod val="65000"/>
                    <a:lumOff val="35000"/>
                  </a:prstClr>
                </a:solidFill>
              </a:rPr>
              <a:t>Digital Agenda Scoreboard 2014</a:t>
            </a:r>
            <a:endParaRPr lang="en-GB"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3627F00-E101-43EC-9B75-53AED0FC21E2}" type="slidenum">
              <a:rPr lang="en-GB" smtClean="0">
                <a:solidFill>
                  <a:prstClr val="black">
                    <a:tint val="75000"/>
                  </a:prstClr>
                </a:solidFill>
              </a:rPr>
              <a:pPr/>
              <a:t>‹#›</a:t>
            </a:fld>
            <a:endParaRPr lang="en-GB">
              <a:solidFill>
                <a:prstClr val="black">
                  <a:tint val="75000"/>
                </a:prstClr>
              </a:solidFill>
            </a:endParaRPr>
          </a:p>
        </p:txBody>
      </p:sp>
      <p:cxnSp>
        <p:nvCxnSpPr>
          <p:cNvPr id="6" name="Straight Connector 5"/>
          <p:cNvCxnSpPr/>
          <p:nvPr userDrawn="1"/>
        </p:nvCxnSpPr>
        <p:spPr>
          <a:xfrm>
            <a:off x="3059832" y="260648"/>
            <a:ext cx="0" cy="583264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84168" y="260648"/>
            <a:ext cx="0" cy="583264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107504" y="260821"/>
            <a:ext cx="2808312" cy="5832475"/>
          </a:xfrm>
        </p:spPr>
        <p:txBody>
          <a:bodyPr>
            <a:normAutofit/>
          </a:bodyPr>
          <a:lstStyle>
            <a:lvl1pPr marL="0" indent="0">
              <a:buNone/>
              <a:defRPr sz="1400">
                <a:solidFill>
                  <a:schemeClr val="tx1">
                    <a:lumMod val="65000"/>
                    <a:lumOff val="35000"/>
                  </a:schemeClr>
                </a:solidFill>
              </a:defRPr>
            </a:lvl1pPr>
            <a:lvl4pPr marL="1371600" indent="0">
              <a:buNone/>
              <a:defRPr/>
            </a:lvl4pPr>
            <a:lvl5pPr marL="1828800" indent="0">
              <a:buNone/>
              <a:defRPr/>
            </a:lvl5pPr>
          </a:lstStyle>
          <a:p>
            <a:pPr lvl="0"/>
            <a:r>
              <a:rPr lang="en-US" dirty="0" smtClean="0"/>
              <a:t>text</a:t>
            </a:r>
            <a:endParaRPr lang="en-GB" dirty="0"/>
          </a:p>
        </p:txBody>
      </p:sp>
      <p:sp>
        <p:nvSpPr>
          <p:cNvPr id="11" name="Text Placeholder 8"/>
          <p:cNvSpPr>
            <a:spLocks noGrp="1"/>
          </p:cNvSpPr>
          <p:nvPr>
            <p:ph type="body" sz="quarter" idx="14" hasCustomPrompt="1"/>
          </p:nvPr>
        </p:nvSpPr>
        <p:spPr>
          <a:xfrm>
            <a:off x="3203848" y="260821"/>
            <a:ext cx="2735225" cy="5832475"/>
          </a:xfrm>
        </p:spPr>
        <p:txBody>
          <a:bodyPr>
            <a:normAutofit/>
          </a:bodyPr>
          <a:lstStyle>
            <a:lvl1pPr marL="0" indent="0">
              <a:buNone/>
              <a:defRPr sz="1400">
                <a:solidFill>
                  <a:schemeClr val="tx1">
                    <a:lumMod val="65000"/>
                    <a:lumOff val="35000"/>
                  </a:schemeClr>
                </a:solidFill>
              </a:defRPr>
            </a:lvl1pPr>
          </a:lstStyle>
          <a:p>
            <a:pPr lvl="0"/>
            <a:r>
              <a:rPr lang="en-US" dirty="0" smtClean="0"/>
              <a:t>text</a:t>
            </a:r>
            <a:endParaRPr lang="en-GB" dirty="0"/>
          </a:p>
        </p:txBody>
      </p:sp>
      <p:sp>
        <p:nvSpPr>
          <p:cNvPr id="12" name="Text Placeholder 8"/>
          <p:cNvSpPr>
            <a:spLocks noGrp="1"/>
          </p:cNvSpPr>
          <p:nvPr>
            <p:ph type="body" sz="quarter" idx="15" hasCustomPrompt="1"/>
          </p:nvPr>
        </p:nvSpPr>
        <p:spPr>
          <a:xfrm>
            <a:off x="6228184" y="260821"/>
            <a:ext cx="2808312" cy="5832475"/>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spTree>
    <p:extLst>
      <p:ext uri="{BB962C8B-B14F-4D97-AF65-F5344CB8AC3E}">
        <p14:creationId xmlns:p14="http://schemas.microsoft.com/office/powerpoint/2010/main" xmlns="" val="173640057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3528" y="6309320"/>
            <a:ext cx="6048672" cy="469843"/>
          </a:xfrm>
        </p:spPr>
        <p:txBody>
          <a:bodyPr/>
          <a:lstStyle>
            <a:lvl1pPr>
              <a:defRPr>
                <a:solidFill>
                  <a:schemeClr val="tx1">
                    <a:lumMod val="65000"/>
                    <a:lumOff val="35000"/>
                  </a:schemeClr>
                </a:solidFill>
              </a:defRPr>
            </a:lvl1pPr>
          </a:lstStyle>
          <a:p>
            <a:pPr algn="l"/>
            <a:r>
              <a:rPr lang="en-GB" smtClean="0">
                <a:solidFill>
                  <a:prstClr val="black">
                    <a:lumMod val="65000"/>
                    <a:lumOff val="35000"/>
                  </a:prstClr>
                </a:solidFill>
              </a:rPr>
              <a:t>Digital Agenda Scoreboard 2014</a:t>
            </a:r>
            <a:endParaRPr lang="en-GB"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3627F00-E101-43EC-9B75-53AED0FC21E2}" type="slidenum">
              <a:rPr lang="en-GB" smtClean="0">
                <a:solidFill>
                  <a:prstClr val="black">
                    <a:tint val="75000"/>
                  </a:prstClr>
                </a:solidFill>
              </a:rPr>
              <a:pPr/>
              <a:t>‹#›</a:t>
            </a:fld>
            <a:endParaRPr lang="en-GB">
              <a:solidFill>
                <a:prstClr val="black">
                  <a:tint val="75000"/>
                </a:prstClr>
              </a:solidFill>
            </a:endParaRPr>
          </a:p>
        </p:txBody>
      </p:sp>
      <p:cxnSp>
        <p:nvCxnSpPr>
          <p:cNvPr id="6" name="Straight Connector 5"/>
          <p:cNvCxnSpPr/>
          <p:nvPr userDrawn="1"/>
        </p:nvCxnSpPr>
        <p:spPr>
          <a:xfrm>
            <a:off x="3059832" y="1268760"/>
            <a:ext cx="0" cy="4824536"/>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84168" y="1268760"/>
            <a:ext cx="0" cy="4824536"/>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107504" y="1268760"/>
            <a:ext cx="2808312" cy="4824536"/>
          </a:xfrm>
        </p:spPr>
        <p:txBody>
          <a:bodyPr>
            <a:normAutofit/>
          </a:bodyPr>
          <a:lstStyle>
            <a:lvl1pPr marL="0" indent="0">
              <a:buNone/>
              <a:defRPr sz="1400">
                <a:solidFill>
                  <a:schemeClr val="tx1">
                    <a:lumMod val="65000"/>
                    <a:lumOff val="35000"/>
                  </a:schemeClr>
                </a:solidFill>
              </a:defRPr>
            </a:lvl1pPr>
            <a:lvl4pPr marL="1371600" indent="0">
              <a:buNone/>
              <a:defRPr/>
            </a:lvl4pPr>
            <a:lvl5pPr marL="1828800" indent="0">
              <a:buNone/>
              <a:defRPr/>
            </a:lvl5pPr>
          </a:lstStyle>
          <a:p>
            <a:pPr lvl="0"/>
            <a:r>
              <a:rPr lang="en-US" dirty="0" smtClean="0"/>
              <a:t>text</a:t>
            </a:r>
            <a:endParaRPr lang="en-GB" dirty="0"/>
          </a:p>
        </p:txBody>
      </p:sp>
      <p:sp>
        <p:nvSpPr>
          <p:cNvPr id="11" name="Text Placeholder 8"/>
          <p:cNvSpPr>
            <a:spLocks noGrp="1"/>
          </p:cNvSpPr>
          <p:nvPr>
            <p:ph type="body" sz="quarter" idx="14" hasCustomPrompt="1"/>
          </p:nvPr>
        </p:nvSpPr>
        <p:spPr>
          <a:xfrm>
            <a:off x="3203848" y="1268760"/>
            <a:ext cx="2735225" cy="4824536"/>
          </a:xfrm>
        </p:spPr>
        <p:txBody>
          <a:bodyPr>
            <a:normAutofit/>
          </a:bodyPr>
          <a:lstStyle>
            <a:lvl1pPr marL="0" indent="0">
              <a:buNone/>
              <a:defRPr sz="1400">
                <a:solidFill>
                  <a:schemeClr val="tx1">
                    <a:lumMod val="65000"/>
                    <a:lumOff val="35000"/>
                  </a:schemeClr>
                </a:solidFill>
              </a:defRPr>
            </a:lvl1pPr>
          </a:lstStyle>
          <a:p>
            <a:pPr lvl="0"/>
            <a:r>
              <a:rPr lang="en-US" dirty="0" smtClean="0"/>
              <a:t>text</a:t>
            </a:r>
            <a:endParaRPr lang="en-GB" dirty="0"/>
          </a:p>
        </p:txBody>
      </p:sp>
      <p:sp>
        <p:nvSpPr>
          <p:cNvPr id="12" name="Text Placeholder 8"/>
          <p:cNvSpPr>
            <a:spLocks noGrp="1"/>
          </p:cNvSpPr>
          <p:nvPr>
            <p:ph type="body" sz="quarter" idx="15" hasCustomPrompt="1"/>
          </p:nvPr>
        </p:nvSpPr>
        <p:spPr>
          <a:xfrm>
            <a:off x="6228184" y="1268760"/>
            <a:ext cx="2808312" cy="4824536"/>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sp>
        <p:nvSpPr>
          <p:cNvPr id="8" name="TextBox 7"/>
          <p:cNvSpPr txBox="1"/>
          <p:nvPr userDrawn="1"/>
        </p:nvSpPr>
        <p:spPr>
          <a:xfrm>
            <a:off x="107504" y="116632"/>
            <a:ext cx="8928992" cy="276999"/>
          </a:xfrm>
          <a:prstGeom prst="rect">
            <a:avLst/>
          </a:prstGeom>
          <a:noFill/>
        </p:spPr>
        <p:txBody>
          <a:bodyPr wrap="square" rtlCol="0">
            <a:spAutoFit/>
          </a:bodyPr>
          <a:lstStyle/>
          <a:p>
            <a:endParaRPr lang="en-GB" dirty="0"/>
          </a:p>
        </p:txBody>
      </p:sp>
      <p:sp>
        <p:nvSpPr>
          <p:cNvPr id="13" name="Title 1"/>
          <p:cNvSpPr>
            <a:spLocks noGrp="1"/>
          </p:cNvSpPr>
          <p:nvPr>
            <p:ph type="title"/>
          </p:nvPr>
        </p:nvSpPr>
        <p:spPr>
          <a:xfrm>
            <a:off x="107504" y="109213"/>
            <a:ext cx="8928992" cy="1087539"/>
          </a:xfrm>
        </p:spPr>
        <p:txBody>
          <a:bodyPr>
            <a:normAutofit/>
          </a:bodyPr>
          <a:lstStyle>
            <a:lvl1pPr algn="l">
              <a:defRPr sz="1800" b="1">
                <a:latin typeface="Arial Narrow" panose="020B060602020203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xmlns="" val="108444446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and 1 chart ">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3528" y="6309320"/>
            <a:ext cx="6048672" cy="469843"/>
          </a:xfrm>
        </p:spPr>
        <p:txBody>
          <a:bodyPr/>
          <a:lstStyle>
            <a:lvl1pPr>
              <a:defRPr>
                <a:solidFill>
                  <a:schemeClr val="tx1">
                    <a:lumMod val="65000"/>
                    <a:lumOff val="35000"/>
                  </a:schemeClr>
                </a:solidFill>
              </a:defRPr>
            </a:lvl1pPr>
          </a:lstStyle>
          <a:p>
            <a:pPr algn="l"/>
            <a:r>
              <a:rPr lang="en-GB" smtClean="0">
                <a:solidFill>
                  <a:prstClr val="black">
                    <a:lumMod val="65000"/>
                    <a:lumOff val="35000"/>
                  </a:prstClr>
                </a:solidFill>
              </a:rPr>
              <a:t>Digital Agenda Scoreboard 2014</a:t>
            </a:r>
            <a:endParaRPr lang="en-GB"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3627F00-E101-43EC-9B75-53AED0FC21E2}" type="slidenum">
              <a:rPr lang="en-GB" smtClean="0">
                <a:solidFill>
                  <a:prstClr val="black">
                    <a:tint val="75000"/>
                  </a:prstClr>
                </a:solidFill>
              </a:rPr>
              <a:pPr/>
              <a:t>‹#›</a:t>
            </a:fld>
            <a:endParaRPr lang="en-GB">
              <a:solidFill>
                <a:prstClr val="black">
                  <a:tint val="75000"/>
                </a:prstClr>
              </a:solidFill>
            </a:endParaRPr>
          </a:p>
        </p:txBody>
      </p:sp>
      <p:cxnSp>
        <p:nvCxnSpPr>
          <p:cNvPr id="6" name="Straight Connector 5"/>
          <p:cNvCxnSpPr/>
          <p:nvPr userDrawn="1"/>
        </p:nvCxnSpPr>
        <p:spPr>
          <a:xfrm>
            <a:off x="3059832" y="260648"/>
            <a:ext cx="0" cy="583264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84168" y="260648"/>
            <a:ext cx="0" cy="2736304"/>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107504" y="260821"/>
            <a:ext cx="2808312" cy="5832475"/>
          </a:xfrm>
        </p:spPr>
        <p:txBody>
          <a:bodyPr>
            <a:normAutofit/>
          </a:bodyPr>
          <a:lstStyle>
            <a:lvl1pPr marL="0" indent="0">
              <a:buNone/>
              <a:defRPr sz="1400">
                <a:solidFill>
                  <a:schemeClr val="tx1">
                    <a:lumMod val="65000"/>
                    <a:lumOff val="35000"/>
                  </a:schemeClr>
                </a:solidFill>
              </a:defRPr>
            </a:lvl1pPr>
            <a:lvl4pPr marL="1371600" indent="0">
              <a:buNone/>
              <a:defRPr/>
            </a:lvl4pPr>
            <a:lvl5pPr marL="1828800" indent="0">
              <a:buNone/>
              <a:defRPr/>
            </a:lvl5pPr>
          </a:lstStyle>
          <a:p>
            <a:pPr lvl="0"/>
            <a:r>
              <a:rPr lang="en-US" dirty="0" smtClean="0"/>
              <a:t>text</a:t>
            </a:r>
            <a:endParaRPr lang="en-GB" dirty="0"/>
          </a:p>
        </p:txBody>
      </p:sp>
      <p:sp>
        <p:nvSpPr>
          <p:cNvPr id="11" name="Text Placeholder 8"/>
          <p:cNvSpPr>
            <a:spLocks noGrp="1"/>
          </p:cNvSpPr>
          <p:nvPr>
            <p:ph type="body" sz="quarter" idx="14" hasCustomPrompt="1"/>
          </p:nvPr>
        </p:nvSpPr>
        <p:spPr>
          <a:xfrm>
            <a:off x="3203848" y="260821"/>
            <a:ext cx="2736304" cy="2736131"/>
          </a:xfrm>
        </p:spPr>
        <p:txBody>
          <a:bodyPr>
            <a:normAutofit/>
          </a:bodyPr>
          <a:lstStyle>
            <a:lvl1pPr marL="0" indent="0">
              <a:buNone/>
              <a:defRPr sz="1400">
                <a:solidFill>
                  <a:schemeClr val="tx1">
                    <a:lumMod val="65000"/>
                    <a:lumOff val="35000"/>
                  </a:schemeClr>
                </a:solidFill>
              </a:defRPr>
            </a:lvl1pPr>
          </a:lstStyle>
          <a:p>
            <a:pPr lvl="0"/>
            <a:r>
              <a:rPr lang="en-US" dirty="0" smtClean="0"/>
              <a:t>text</a:t>
            </a:r>
            <a:endParaRPr lang="en-GB" dirty="0"/>
          </a:p>
        </p:txBody>
      </p:sp>
      <p:sp>
        <p:nvSpPr>
          <p:cNvPr id="12" name="Text Placeholder 8"/>
          <p:cNvSpPr>
            <a:spLocks noGrp="1"/>
          </p:cNvSpPr>
          <p:nvPr>
            <p:ph type="body" sz="quarter" idx="15" hasCustomPrompt="1"/>
          </p:nvPr>
        </p:nvSpPr>
        <p:spPr>
          <a:xfrm>
            <a:off x="6228184" y="260821"/>
            <a:ext cx="2808312" cy="2736131"/>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cxnSp>
        <p:nvCxnSpPr>
          <p:cNvPr id="13" name="Straight Connector 12"/>
          <p:cNvCxnSpPr/>
          <p:nvPr userDrawn="1"/>
        </p:nvCxnSpPr>
        <p:spPr>
          <a:xfrm>
            <a:off x="3172036" y="3068960"/>
            <a:ext cx="5824264"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9299599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ing text and 1 chart ">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3528" y="6309320"/>
            <a:ext cx="6048672" cy="469843"/>
          </a:xfrm>
        </p:spPr>
        <p:txBody>
          <a:bodyPr/>
          <a:lstStyle>
            <a:lvl1pPr>
              <a:defRPr>
                <a:solidFill>
                  <a:schemeClr val="tx1">
                    <a:lumMod val="65000"/>
                    <a:lumOff val="35000"/>
                  </a:schemeClr>
                </a:solidFill>
              </a:defRPr>
            </a:lvl1pPr>
          </a:lstStyle>
          <a:p>
            <a:pPr algn="l"/>
            <a:r>
              <a:rPr lang="en-GB" smtClean="0">
                <a:solidFill>
                  <a:prstClr val="black">
                    <a:lumMod val="65000"/>
                    <a:lumOff val="35000"/>
                  </a:prstClr>
                </a:solidFill>
              </a:rPr>
              <a:t>Digital Agenda Scoreboard 2014</a:t>
            </a:r>
            <a:endParaRPr lang="en-GB"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3627F00-E101-43EC-9B75-53AED0FC21E2}" type="slidenum">
              <a:rPr lang="en-GB" smtClean="0">
                <a:solidFill>
                  <a:prstClr val="black">
                    <a:tint val="75000"/>
                  </a:prstClr>
                </a:solidFill>
              </a:rPr>
              <a:pPr/>
              <a:t>‹#›</a:t>
            </a:fld>
            <a:endParaRPr lang="en-GB">
              <a:solidFill>
                <a:prstClr val="black">
                  <a:tint val="75000"/>
                </a:prstClr>
              </a:solidFill>
            </a:endParaRPr>
          </a:p>
        </p:txBody>
      </p:sp>
      <p:cxnSp>
        <p:nvCxnSpPr>
          <p:cNvPr id="6" name="Straight Connector 5"/>
          <p:cNvCxnSpPr/>
          <p:nvPr userDrawn="1"/>
        </p:nvCxnSpPr>
        <p:spPr>
          <a:xfrm>
            <a:off x="3059832" y="1268760"/>
            <a:ext cx="0" cy="4824536"/>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84168" y="1268760"/>
            <a:ext cx="0" cy="1728192"/>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107504" y="1268760"/>
            <a:ext cx="2808312" cy="4824536"/>
          </a:xfrm>
        </p:spPr>
        <p:txBody>
          <a:bodyPr>
            <a:normAutofit/>
          </a:bodyPr>
          <a:lstStyle>
            <a:lvl1pPr marL="0" indent="0">
              <a:buNone/>
              <a:defRPr sz="1400">
                <a:solidFill>
                  <a:schemeClr val="tx1">
                    <a:lumMod val="65000"/>
                    <a:lumOff val="35000"/>
                  </a:schemeClr>
                </a:solidFill>
              </a:defRPr>
            </a:lvl1pPr>
            <a:lvl4pPr marL="1371600" indent="0">
              <a:buNone/>
              <a:defRPr/>
            </a:lvl4pPr>
            <a:lvl5pPr marL="1828800" indent="0">
              <a:buNone/>
              <a:defRPr/>
            </a:lvl5pPr>
          </a:lstStyle>
          <a:p>
            <a:pPr lvl="0"/>
            <a:r>
              <a:rPr lang="en-US" dirty="0" smtClean="0"/>
              <a:t>text</a:t>
            </a:r>
            <a:endParaRPr lang="en-GB" dirty="0"/>
          </a:p>
        </p:txBody>
      </p:sp>
      <p:sp>
        <p:nvSpPr>
          <p:cNvPr id="11" name="Text Placeholder 8"/>
          <p:cNvSpPr>
            <a:spLocks noGrp="1"/>
          </p:cNvSpPr>
          <p:nvPr>
            <p:ph type="body" sz="quarter" idx="14" hasCustomPrompt="1"/>
          </p:nvPr>
        </p:nvSpPr>
        <p:spPr>
          <a:xfrm>
            <a:off x="3203848" y="1268760"/>
            <a:ext cx="2736304" cy="1728192"/>
          </a:xfrm>
        </p:spPr>
        <p:txBody>
          <a:bodyPr>
            <a:normAutofit/>
          </a:bodyPr>
          <a:lstStyle>
            <a:lvl1pPr marL="0" indent="0">
              <a:buNone/>
              <a:defRPr sz="1400">
                <a:solidFill>
                  <a:schemeClr val="tx1">
                    <a:lumMod val="65000"/>
                    <a:lumOff val="35000"/>
                  </a:schemeClr>
                </a:solidFill>
              </a:defRPr>
            </a:lvl1pPr>
          </a:lstStyle>
          <a:p>
            <a:pPr lvl="0"/>
            <a:r>
              <a:rPr lang="en-US" dirty="0" smtClean="0"/>
              <a:t>text</a:t>
            </a:r>
            <a:endParaRPr lang="en-GB" dirty="0"/>
          </a:p>
        </p:txBody>
      </p:sp>
      <p:sp>
        <p:nvSpPr>
          <p:cNvPr id="12" name="Text Placeholder 8"/>
          <p:cNvSpPr>
            <a:spLocks noGrp="1"/>
          </p:cNvSpPr>
          <p:nvPr>
            <p:ph type="body" sz="quarter" idx="15" hasCustomPrompt="1"/>
          </p:nvPr>
        </p:nvSpPr>
        <p:spPr>
          <a:xfrm>
            <a:off x="6228184" y="1268760"/>
            <a:ext cx="2808312" cy="1728192"/>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cxnSp>
        <p:nvCxnSpPr>
          <p:cNvPr id="13" name="Straight Connector 12"/>
          <p:cNvCxnSpPr/>
          <p:nvPr userDrawn="1"/>
        </p:nvCxnSpPr>
        <p:spPr>
          <a:xfrm>
            <a:off x="3172036" y="3068960"/>
            <a:ext cx="5824264"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07504" y="109213"/>
            <a:ext cx="8928992" cy="1087539"/>
          </a:xfrm>
        </p:spPr>
        <p:txBody>
          <a:bodyPr>
            <a:normAutofit/>
          </a:bodyPr>
          <a:lstStyle>
            <a:lvl1pPr algn="l">
              <a:defRPr sz="1800" b="1">
                <a:latin typeface="Arial Narrow" panose="020B060602020203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xmlns="" val="42146660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r>
              <a:rPr lang="en-GB" altLang="en-US" smtClean="0"/>
              <a:t>Digital Agenda Scoreboard 2014</a:t>
            </a:r>
            <a:endParaRPr lang="en-GB" altLang="en-US"/>
          </a:p>
        </p:txBody>
      </p:sp>
      <p:sp>
        <p:nvSpPr>
          <p:cNvPr id="9" name="Slide Number Placeholder 8"/>
          <p:cNvSpPr>
            <a:spLocks noGrp="1"/>
          </p:cNvSpPr>
          <p:nvPr>
            <p:ph type="sldNum" sz="quarter" idx="12"/>
          </p:nvPr>
        </p:nvSpPr>
        <p:spPr/>
        <p:txBody>
          <a:bodyPr/>
          <a:lstStyle>
            <a:lvl1pPr>
              <a:defRPr/>
            </a:lvl1pPr>
          </a:lstStyle>
          <a:p>
            <a:fld id="{A4D1E5A8-46C0-4CA1-93CF-D9DED77203AB}" type="slidenum">
              <a:rPr lang="en-GB" altLang="en-US"/>
              <a:pPr/>
              <a:t>‹#›</a:t>
            </a:fld>
            <a:endParaRPr lang="en-GB" altLang="en-US"/>
          </a:p>
        </p:txBody>
      </p:sp>
    </p:spTree>
    <p:extLst>
      <p:ext uri="{BB962C8B-B14F-4D97-AF65-F5344CB8AC3E}">
        <p14:creationId xmlns:p14="http://schemas.microsoft.com/office/powerpoint/2010/main" xmlns="" val="35797709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ing text and 1 chart large ">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3528" y="6309320"/>
            <a:ext cx="6048672" cy="469843"/>
          </a:xfrm>
        </p:spPr>
        <p:txBody>
          <a:bodyPr/>
          <a:lstStyle>
            <a:lvl1pPr>
              <a:defRPr>
                <a:solidFill>
                  <a:schemeClr val="tx1">
                    <a:lumMod val="65000"/>
                    <a:lumOff val="35000"/>
                  </a:schemeClr>
                </a:solidFill>
              </a:defRPr>
            </a:lvl1pPr>
          </a:lstStyle>
          <a:p>
            <a:pPr algn="l"/>
            <a:r>
              <a:rPr lang="en-GB" smtClean="0">
                <a:solidFill>
                  <a:prstClr val="black">
                    <a:lumMod val="65000"/>
                    <a:lumOff val="35000"/>
                  </a:prstClr>
                </a:solidFill>
              </a:rPr>
              <a:t>Digital Agenda Scoreboard 2014</a:t>
            </a:r>
            <a:endParaRPr lang="en-GB"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3627F00-E101-43EC-9B75-53AED0FC21E2}" type="slidenum">
              <a:rPr lang="en-GB" smtClean="0">
                <a:solidFill>
                  <a:prstClr val="black">
                    <a:tint val="75000"/>
                  </a:prstClr>
                </a:solidFill>
              </a:rPr>
              <a:pPr/>
              <a:t>‹#›</a:t>
            </a:fld>
            <a:endParaRPr lang="en-GB">
              <a:solidFill>
                <a:prstClr val="black">
                  <a:tint val="75000"/>
                </a:prstClr>
              </a:solidFill>
            </a:endParaRPr>
          </a:p>
        </p:txBody>
      </p:sp>
      <p:cxnSp>
        <p:nvCxnSpPr>
          <p:cNvPr id="6" name="Straight Connector 5"/>
          <p:cNvCxnSpPr/>
          <p:nvPr userDrawn="1"/>
        </p:nvCxnSpPr>
        <p:spPr>
          <a:xfrm>
            <a:off x="3059832" y="1268760"/>
            <a:ext cx="0" cy="4824536"/>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107504" y="1268760"/>
            <a:ext cx="2808312" cy="4824536"/>
          </a:xfrm>
        </p:spPr>
        <p:txBody>
          <a:bodyPr>
            <a:normAutofit/>
          </a:bodyPr>
          <a:lstStyle>
            <a:lvl1pPr marL="0" indent="0">
              <a:buNone/>
              <a:defRPr sz="1400">
                <a:solidFill>
                  <a:schemeClr val="tx1">
                    <a:lumMod val="65000"/>
                    <a:lumOff val="35000"/>
                  </a:schemeClr>
                </a:solidFill>
              </a:defRPr>
            </a:lvl1pPr>
            <a:lvl4pPr marL="1371600" indent="0">
              <a:buNone/>
              <a:defRPr/>
            </a:lvl4pPr>
            <a:lvl5pPr marL="1828800" indent="0">
              <a:buNone/>
              <a:defRPr/>
            </a:lvl5pPr>
          </a:lstStyle>
          <a:p>
            <a:pPr lvl="0"/>
            <a:r>
              <a:rPr lang="en-US" dirty="0" smtClean="0"/>
              <a:t>text</a:t>
            </a:r>
            <a:endParaRPr lang="en-GB" dirty="0"/>
          </a:p>
        </p:txBody>
      </p:sp>
      <p:sp>
        <p:nvSpPr>
          <p:cNvPr id="10" name="Title 1"/>
          <p:cNvSpPr>
            <a:spLocks noGrp="1"/>
          </p:cNvSpPr>
          <p:nvPr>
            <p:ph type="title"/>
          </p:nvPr>
        </p:nvSpPr>
        <p:spPr>
          <a:xfrm>
            <a:off x="107504" y="109213"/>
            <a:ext cx="8928992" cy="1087539"/>
          </a:xfrm>
        </p:spPr>
        <p:txBody>
          <a:bodyPr>
            <a:normAutofit/>
          </a:bodyPr>
          <a:lstStyle>
            <a:lvl1pPr algn="l">
              <a:defRPr sz="1800" b="1">
                <a:latin typeface="Arial Narrow" panose="020B060602020203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xmlns="" val="49941848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and 2 charts diagonal ">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3528" y="6309320"/>
            <a:ext cx="6048672" cy="469843"/>
          </a:xfrm>
        </p:spPr>
        <p:txBody>
          <a:bodyPr/>
          <a:lstStyle>
            <a:lvl1pPr>
              <a:defRPr>
                <a:solidFill>
                  <a:schemeClr val="tx1">
                    <a:lumMod val="65000"/>
                    <a:lumOff val="35000"/>
                  </a:schemeClr>
                </a:solidFill>
              </a:defRPr>
            </a:lvl1pPr>
          </a:lstStyle>
          <a:p>
            <a:pPr algn="l"/>
            <a:r>
              <a:rPr lang="en-GB" smtClean="0">
                <a:solidFill>
                  <a:prstClr val="black">
                    <a:lumMod val="65000"/>
                    <a:lumOff val="35000"/>
                  </a:prstClr>
                </a:solidFill>
              </a:rPr>
              <a:t>Digital Agenda Scoreboard 2014</a:t>
            </a:r>
            <a:endParaRPr lang="en-GB"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3627F00-E101-43EC-9B75-53AED0FC21E2}" type="slidenum">
              <a:rPr lang="en-GB" smtClean="0">
                <a:solidFill>
                  <a:prstClr val="black">
                    <a:tint val="75000"/>
                  </a:prstClr>
                </a:solidFill>
              </a:rPr>
              <a:pPr/>
              <a:t>‹#›</a:t>
            </a:fld>
            <a:endParaRPr lang="en-GB">
              <a:solidFill>
                <a:prstClr val="black">
                  <a:tint val="75000"/>
                </a:prstClr>
              </a:solidFill>
            </a:endParaRPr>
          </a:p>
        </p:txBody>
      </p:sp>
      <p:cxnSp>
        <p:nvCxnSpPr>
          <p:cNvPr id="6" name="Straight Connector 5"/>
          <p:cNvCxnSpPr/>
          <p:nvPr userDrawn="1"/>
        </p:nvCxnSpPr>
        <p:spPr>
          <a:xfrm>
            <a:off x="3059832" y="3140968"/>
            <a:ext cx="0" cy="295232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84168" y="260648"/>
            <a:ext cx="0" cy="2736304"/>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107504" y="3140968"/>
            <a:ext cx="2808312" cy="2952328"/>
          </a:xfrm>
        </p:spPr>
        <p:txBody>
          <a:bodyPr>
            <a:normAutofit/>
          </a:bodyPr>
          <a:lstStyle>
            <a:lvl1pPr marL="0" indent="0">
              <a:buNone/>
              <a:defRPr sz="1400">
                <a:solidFill>
                  <a:schemeClr val="tx1">
                    <a:lumMod val="65000"/>
                    <a:lumOff val="35000"/>
                  </a:schemeClr>
                </a:solidFill>
              </a:defRPr>
            </a:lvl1pPr>
            <a:lvl4pPr marL="1371600" indent="0">
              <a:buNone/>
              <a:defRPr/>
            </a:lvl4pPr>
            <a:lvl5pPr marL="1828800" indent="0">
              <a:buNone/>
              <a:defRPr/>
            </a:lvl5pPr>
          </a:lstStyle>
          <a:p>
            <a:pPr lvl="0"/>
            <a:r>
              <a:rPr lang="en-US" dirty="0" smtClean="0"/>
              <a:t>text</a:t>
            </a:r>
            <a:endParaRPr lang="en-GB" dirty="0"/>
          </a:p>
        </p:txBody>
      </p:sp>
      <p:sp>
        <p:nvSpPr>
          <p:cNvPr id="12" name="Text Placeholder 8"/>
          <p:cNvSpPr>
            <a:spLocks noGrp="1"/>
          </p:cNvSpPr>
          <p:nvPr>
            <p:ph type="body" sz="quarter" idx="15" hasCustomPrompt="1"/>
          </p:nvPr>
        </p:nvSpPr>
        <p:spPr>
          <a:xfrm>
            <a:off x="6228184" y="260821"/>
            <a:ext cx="2808312" cy="2736131"/>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cxnSp>
        <p:nvCxnSpPr>
          <p:cNvPr id="13" name="Straight Connector 12"/>
          <p:cNvCxnSpPr/>
          <p:nvPr userDrawn="1"/>
        </p:nvCxnSpPr>
        <p:spPr>
          <a:xfrm>
            <a:off x="107504" y="3068960"/>
            <a:ext cx="8888796"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8751530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4 text, 1 char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3528" y="6309320"/>
            <a:ext cx="6048672" cy="469843"/>
          </a:xfrm>
        </p:spPr>
        <p:txBody>
          <a:bodyPr/>
          <a:lstStyle>
            <a:lvl1pPr>
              <a:defRPr>
                <a:solidFill>
                  <a:schemeClr val="tx1">
                    <a:lumMod val="65000"/>
                    <a:lumOff val="35000"/>
                  </a:schemeClr>
                </a:solidFill>
              </a:defRPr>
            </a:lvl1pPr>
          </a:lstStyle>
          <a:p>
            <a:pPr algn="l"/>
            <a:r>
              <a:rPr lang="en-GB" smtClean="0">
                <a:solidFill>
                  <a:prstClr val="black">
                    <a:lumMod val="65000"/>
                    <a:lumOff val="35000"/>
                  </a:prstClr>
                </a:solidFill>
              </a:rPr>
              <a:t>Digital Agenda Scoreboard 2014</a:t>
            </a:r>
            <a:endParaRPr lang="en-GB"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3627F00-E101-43EC-9B75-53AED0FC21E2}" type="slidenum">
              <a:rPr lang="en-GB" smtClean="0">
                <a:solidFill>
                  <a:prstClr val="black">
                    <a:tint val="75000"/>
                  </a:prstClr>
                </a:solidFill>
              </a:rPr>
              <a:pPr/>
              <a:t>‹#›</a:t>
            </a:fld>
            <a:endParaRPr lang="en-GB">
              <a:solidFill>
                <a:prstClr val="black">
                  <a:tint val="75000"/>
                </a:prstClr>
              </a:solidFill>
            </a:endParaRPr>
          </a:p>
        </p:txBody>
      </p:sp>
      <p:cxnSp>
        <p:nvCxnSpPr>
          <p:cNvPr id="6" name="Straight Connector 5"/>
          <p:cNvCxnSpPr/>
          <p:nvPr userDrawn="1"/>
        </p:nvCxnSpPr>
        <p:spPr>
          <a:xfrm>
            <a:off x="2540368" y="3168833"/>
            <a:ext cx="0" cy="295232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84168" y="1268760"/>
            <a:ext cx="0" cy="1728192"/>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107504" y="3140968"/>
            <a:ext cx="2304256" cy="2952328"/>
          </a:xfrm>
        </p:spPr>
        <p:txBody>
          <a:bodyPr>
            <a:normAutofit/>
          </a:bodyPr>
          <a:lstStyle>
            <a:lvl1pPr marL="0" indent="0">
              <a:buNone/>
              <a:defRPr sz="1400">
                <a:solidFill>
                  <a:schemeClr val="tx1">
                    <a:lumMod val="65000"/>
                    <a:lumOff val="35000"/>
                  </a:schemeClr>
                </a:solidFill>
              </a:defRPr>
            </a:lvl1pPr>
            <a:lvl4pPr marL="1371600" indent="0">
              <a:buNone/>
              <a:defRPr/>
            </a:lvl4pPr>
            <a:lvl5pPr marL="1828800" indent="0">
              <a:buNone/>
              <a:defRPr/>
            </a:lvl5pPr>
          </a:lstStyle>
          <a:p>
            <a:pPr lvl="0"/>
            <a:r>
              <a:rPr lang="en-US" dirty="0" smtClean="0"/>
              <a:t>text</a:t>
            </a:r>
            <a:endParaRPr lang="en-GB" dirty="0"/>
          </a:p>
        </p:txBody>
      </p:sp>
      <p:cxnSp>
        <p:nvCxnSpPr>
          <p:cNvPr id="13" name="Straight Connector 12"/>
          <p:cNvCxnSpPr/>
          <p:nvPr userDrawn="1"/>
        </p:nvCxnSpPr>
        <p:spPr>
          <a:xfrm>
            <a:off x="107504" y="3068960"/>
            <a:ext cx="8888796"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084168" y="1268760"/>
            <a:ext cx="0" cy="1728192"/>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8"/>
          <p:cNvSpPr>
            <a:spLocks noGrp="1"/>
          </p:cNvSpPr>
          <p:nvPr>
            <p:ph type="body" sz="quarter" idx="14" hasCustomPrompt="1"/>
          </p:nvPr>
        </p:nvSpPr>
        <p:spPr>
          <a:xfrm>
            <a:off x="3203848" y="1268760"/>
            <a:ext cx="2736304" cy="1728192"/>
          </a:xfrm>
        </p:spPr>
        <p:txBody>
          <a:bodyPr>
            <a:normAutofit/>
          </a:bodyPr>
          <a:lstStyle>
            <a:lvl1pPr marL="0" indent="0">
              <a:buNone/>
              <a:defRPr sz="1400">
                <a:solidFill>
                  <a:schemeClr val="tx1">
                    <a:lumMod val="65000"/>
                    <a:lumOff val="35000"/>
                  </a:schemeClr>
                </a:solidFill>
              </a:defRPr>
            </a:lvl1pPr>
          </a:lstStyle>
          <a:p>
            <a:pPr lvl="0"/>
            <a:r>
              <a:rPr lang="en-US" dirty="0" smtClean="0"/>
              <a:t>text</a:t>
            </a:r>
            <a:endParaRPr lang="en-GB" dirty="0"/>
          </a:p>
        </p:txBody>
      </p:sp>
      <p:sp>
        <p:nvSpPr>
          <p:cNvPr id="14" name="Text Placeholder 8"/>
          <p:cNvSpPr>
            <a:spLocks noGrp="1"/>
          </p:cNvSpPr>
          <p:nvPr>
            <p:ph type="body" sz="quarter" idx="16" hasCustomPrompt="1"/>
          </p:nvPr>
        </p:nvSpPr>
        <p:spPr>
          <a:xfrm>
            <a:off x="6228184" y="1268760"/>
            <a:ext cx="2808312" cy="1728192"/>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sp>
        <p:nvSpPr>
          <p:cNvPr id="15" name="Title 1"/>
          <p:cNvSpPr>
            <a:spLocks noGrp="1"/>
          </p:cNvSpPr>
          <p:nvPr>
            <p:ph type="title"/>
          </p:nvPr>
        </p:nvSpPr>
        <p:spPr>
          <a:xfrm>
            <a:off x="107504" y="109213"/>
            <a:ext cx="8928992" cy="1087539"/>
          </a:xfrm>
        </p:spPr>
        <p:txBody>
          <a:bodyPr>
            <a:normAutofit/>
          </a:bodyPr>
          <a:lstStyle>
            <a:lvl1pPr algn="l">
              <a:defRPr sz="1800" b="1">
                <a:latin typeface="Arial Narrow" panose="020B0606020202030204" pitchFamily="34" charset="0"/>
              </a:defRPr>
            </a:lvl1pPr>
          </a:lstStyle>
          <a:p>
            <a:r>
              <a:rPr lang="en-US" dirty="0" smtClean="0"/>
              <a:t>Click to edit Master title style</a:t>
            </a:r>
            <a:endParaRPr lang="en-GB" dirty="0"/>
          </a:p>
        </p:txBody>
      </p:sp>
      <p:sp>
        <p:nvSpPr>
          <p:cNvPr id="16" name="Text Placeholder 8"/>
          <p:cNvSpPr>
            <a:spLocks noGrp="1"/>
          </p:cNvSpPr>
          <p:nvPr>
            <p:ph type="body" sz="quarter" idx="17" hasCustomPrompt="1"/>
          </p:nvPr>
        </p:nvSpPr>
        <p:spPr>
          <a:xfrm>
            <a:off x="107504" y="1268760"/>
            <a:ext cx="2808312" cy="1728192"/>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cxnSp>
        <p:nvCxnSpPr>
          <p:cNvPr id="17" name="Straight Connector 16"/>
          <p:cNvCxnSpPr/>
          <p:nvPr userDrawn="1"/>
        </p:nvCxnSpPr>
        <p:spPr>
          <a:xfrm>
            <a:off x="3059832" y="1268760"/>
            <a:ext cx="0" cy="1728192"/>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7070210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3 text, 2 chart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3528" y="6309320"/>
            <a:ext cx="6048672" cy="469843"/>
          </a:xfrm>
        </p:spPr>
        <p:txBody>
          <a:bodyPr/>
          <a:lstStyle>
            <a:lvl1pPr>
              <a:defRPr>
                <a:solidFill>
                  <a:schemeClr val="tx1">
                    <a:lumMod val="65000"/>
                    <a:lumOff val="35000"/>
                  </a:schemeClr>
                </a:solidFill>
              </a:defRPr>
            </a:lvl1pPr>
          </a:lstStyle>
          <a:p>
            <a:pPr algn="l"/>
            <a:r>
              <a:rPr lang="en-GB" smtClean="0">
                <a:solidFill>
                  <a:prstClr val="black">
                    <a:lumMod val="65000"/>
                    <a:lumOff val="35000"/>
                  </a:prstClr>
                </a:solidFill>
              </a:rPr>
              <a:t>Digital Agenda Scoreboard 2014</a:t>
            </a:r>
            <a:endParaRPr lang="en-GB"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3627F00-E101-43EC-9B75-53AED0FC21E2}" type="slidenum">
              <a:rPr lang="en-GB" smtClean="0">
                <a:solidFill>
                  <a:prstClr val="black">
                    <a:tint val="75000"/>
                  </a:prstClr>
                </a:solidFill>
              </a:rPr>
              <a:pPr/>
              <a:t>‹#›</a:t>
            </a:fld>
            <a:endParaRPr lang="en-GB">
              <a:solidFill>
                <a:prstClr val="black">
                  <a:tint val="75000"/>
                </a:prstClr>
              </a:solidFill>
            </a:endParaRPr>
          </a:p>
        </p:txBody>
      </p:sp>
      <p:cxnSp>
        <p:nvCxnSpPr>
          <p:cNvPr id="6" name="Straight Connector 5"/>
          <p:cNvCxnSpPr/>
          <p:nvPr userDrawn="1"/>
        </p:nvCxnSpPr>
        <p:spPr>
          <a:xfrm>
            <a:off x="4545260" y="3140968"/>
            <a:ext cx="0" cy="295232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84168" y="1268760"/>
            <a:ext cx="0" cy="1728192"/>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07504" y="3068960"/>
            <a:ext cx="8888796"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084168" y="1268760"/>
            <a:ext cx="0" cy="1728192"/>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8"/>
          <p:cNvSpPr>
            <a:spLocks noGrp="1"/>
          </p:cNvSpPr>
          <p:nvPr>
            <p:ph type="body" sz="quarter" idx="14" hasCustomPrompt="1"/>
          </p:nvPr>
        </p:nvSpPr>
        <p:spPr>
          <a:xfrm>
            <a:off x="3203848" y="1268760"/>
            <a:ext cx="2736304" cy="1728192"/>
          </a:xfrm>
        </p:spPr>
        <p:txBody>
          <a:bodyPr>
            <a:normAutofit/>
          </a:bodyPr>
          <a:lstStyle>
            <a:lvl1pPr marL="0" indent="0">
              <a:buNone/>
              <a:defRPr sz="1400">
                <a:solidFill>
                  <a:schemeClr val="tx1">
                    <a:lumMod val="65000"/>
                    <a:lumOff val="35000"/>
                  </a:schemeClr>
                </a:solidFill>
              </a:defRPr>
            </a:lvl1pPr>
          </a:lstStyle>
          <a:p>
            <a:pPr lvl="0"/>
            <a:r>
              <a:rPr lang="en-US" dirty="0" smtClean="0"/>
              <a:t>text</a:t>
            </a:r>
            <a:endParaRPr lang="en-GB" dirty="0"/>
          </a:p>
        </p:txBody>
      </p:sp>
      <p:sp>
        <p:nvSpPr>
          <p:cNvPr id="14" name="Text Placeholder 8"/>
          <p:cNvSpPr>
            <a:spLocks noGrp="1"/>
          </p:cNvSpPr>
          <p:nvPr>
            <p:ph type="body" sz="quarter" idx="16" hasCustomPrompt="1"/>
          </p:nvPr>
        </p:nvSpPr>
        <p:spPr>
          <a:xfrm>
            <a:off x="6228184" y="1268760"/>
            <a:ext cx="2808312" cy="1728192"/>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sp>
        <p:nvSpPr>
          <p:cNvPr id="15" name="Title 1"/>
          <p:cNvSpPr>
            <a:spLocks noGrp="1"/>
          </p:cNvSpPr>
          <p:nvPr>
            <p:ph type="title"/>
          </p:nvPr>
        </p:nvSpPr>
        <p:spPr>
          <a:xfrm>
            <a:off x="107504" y="109213"/>
            <a:ext cx="8928992" cy="1087539"/>
          </a:xfrm>
        </p:spPr>
        <p:txBody>
          <a:bodyPr>
            <a:normAutofit/>
          </a:bodyPr>
          <a:lstStyle>
            <a:lvl1pPr algn="l">
              <a:defRPr sz="2000" b="1">
                <a:latin typeface="Arial Narrow" panose="020B0606020202030204" pitchFamily="34" charset="0"/>
              </a:defRPr>
            </a:lvl1pPr>
          </a:lstStyle>
          <a:p>
            <a:r>
              <a:rPr lang="en-US" dirty="0" smtClean="0"/>
              <a:t>Click to edit Master title style</a:t>
            </a:r>
            <a:endParaRPr lang="en-GB" dirty="0"/>
          </a:p>
        </p:txBody>
      </p:sp>
      <p:sp>
        <p:nvSpPr>
          <p:cNvPr id="16" name="Text Placeholder 8"/>
          <p:cNvSpPr>
            <a:spLocks noGrp="1"/>
          </p:cNvSpPr>
          <p:nvPr>
            <p:ph type="body" sz="quarter" idx="17" hasCustomPrompt="1"/>
          </p:nvPr>
        </p:nvSpPr>
        <p:spPr>
          <a:xfrm>
            <a:off x="107504" y="1268760"/>
            <a:ext cx="2808312" cy="1728192"/>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cxnSp>
        <p:nvCxnSpPr>
          <p:cNvPr id="17" name="Straight Connector 16"/>
          <p:cNvCxnSpPr/>
          <p:nvPr userDrawn="1"/>
        </p:nvCxnSpPr>
        <p:spPr>
          <a:xfrm>
            <a:off x="3059832" y="1268760"/>
            <a:ext cx="0" cy="1728192"/>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5490222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ext and 2 charts diagonal ir">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3528" y="6309320"/>
            <a:ext cx="6048672" cy="469843"/>
          </a:xfrm>
        </p:spPr>
        <p:txBody>
          <a:bodyPr/>
          <a:lstStyle>
            <a:lvl1pPr>
              <a:defRPr>
                <a:solidFill>
                  <a:schemeClr val="tx1">
                    <a:lumMod val="65000"/>
                    <a:lumOff val="35000"/>
                  </a:schemeClr>
                </a:solidFill>
              </a:defRPr>
            </a:lvl1pPr>
          </a:lstStyle>
          <a:p>
            <a:pPr algn="l"/>
            <a:r>
              <a:rPr lang="en-GB" smtClean="0">
                <a:solidFill>
                  <a:prstClr val="black">
                    <a:lumMod val="65000"/>
                    <a:lumOff val="35000"/>
                  </a:prstClr>
                </a:solidFill>
              </a:rPr>
              <a:t>Digital Agenda Scoreboard 2014</a:t>
            </a:r>
            <a:endParaRPr lang="en-GB"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3627F00-E101-43EC-9B75-53AED0FC21E2}" type="slidenum">
              <a:rPr lang="en-GB" smtClean="0">
                <a:solidFill>
                  <a:prstClr val="black">
                    <a:tint val="75000"/>
                  </a:prstClr>
                </a:solidFill>
              </a:rPr>
              <a:pPr/>
              <a:t>‹#›</a:t>
            </a:fld>
            <a:endParaRPr lang="en-GB">
              <a:solidFill>
                <a:prstClr val="black">
                  <a:tint val="75000"/>
                </a:prstClr>
              </a:solidFill>
            </a:endParaRPr>
          </a:p>
        </p:txBody>
      </p:sp>
      <p:cxnSp>
        <p:nvCxnSpPr>
          <p:cNvPr id="6" name="Straight Connector 5"/>
          <p:cNvCxnSpPr/>
          <p:nvPr userDrawn="1"/>
        </p:nvCxnSpPr>
        <p:spPr>
          <a:xfrm>
            <a:off x="2540368" y="3168833"/>
            <a:ext cx="0" cy="295232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084168" y="260648"/>
            <a:ext cx="0" cy="2736304"/>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107504" y="3140968"/>
            <a:ext cx="2304256" cy="2952328"/>
          </a:xfrm>
        </p:spPr>
        <p:txBody>
          <a:bodyPr>
            <a:normAutofit/>
          </a:bodyPr>
          <a:lstStyle>
            <a:lvl1pPr marL="0" indent="0">
              <a:buNone/>
              <a:defRPr sz="1400">
                <a:solidFill>
                  <a:schemeClr val="tx1">
                    <a:lumMod val="65000"/>
                    <a:lumOff val="35000"/>
                  </a:schemeClr>
                </a:solidFill>
              </a:defRPr>
            </a:lvl1pPr>
            <a:lvl4pPr marL="1371600" indent="0">
              <a:buNone/>
              <a:defRPr/>
            </a:lvl4pPr>
            <a:lvl5pPr marL="1828800" indent="0">
              <a:buNone/>
              <a:defRPr/>
            </a:lvl5pPr>
          </a:lstStyle>
          <a:p>
            <a:pPr lvl="0"/>
            <a:r>
              <a:rPr lang="en-US" dirty="0" smtClean="0"/>
              <a:t>text</a:t>
            </a:r>
            <a:endParaRPr lang="en-GB" dirty="0"/>
          </a:p>
        </p:txBody>
      </p:sp>
      <p:sp>
        <p:nvSpPr>
          <p:cNvPr id="12" name="Text Placeholder 8"/>
          <p:cNvSpPr>
            <a:spLocks noGrp="1"/>
          </p:cNvSpPr>
          <p:nvPr>
            <p:ph type="body" sz="quarter" idx="15" hasCustomPrompt="1"/>
          </p:nvPr>
        </p:nvSpPr>
        <p:spPr>
          <a:xfrm>
            <a:off x="6228184" y="260821"/>
            <a:ext cx="2808312" cy="2736131"/>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cxnSp>
        <p:nvCxnSpPr>
          <p:cNvPr id="13" name="Straight Connector 12"/>
          <p:cNvCxnSpPr/>
          <p:nvPr userDrawn="1"/>
        </p:nvCxnSpPr>
        <p:spPr>
          <a:xfrm>
            <a:off x="107504" y="3068960"/>
            <a:ext cx="8888796"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9380755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and 2 charts diagonal II ">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3528" y="6309320"/>
            <a:ext cx="6048672" cy="469843"/>
          </a:xfrm>
        </p:spPr>
        <p:txBody>
          <a:bodyPr/>
          <a:lstStyle>
            <a:lvl1pPr>
              <a:defRPr>
                <a:solidFill>
                  <a:schemeClr val="tx1">
                    <a:lumMod val="65000"/>
                    <a:lumOff val="35000"/>
                  </a:schemeClr>
                </a:solidFill>
              </a:defRPr>
            </a:lvl1pPr>
          </a:lstStyle>
          <a:p>
            <a:pPr algn="l"/>
            <a:r>
              <a:rPr lang="en-GB" smtClean="0">
                <a:solidFill>
                  <a:prstClr val="black">
                    <a:lumMod val="65000"/>
                    <a:lumOff val="35000"/>
                  </a:prstClr>
                </a:solidFill>
              </a:rPr>
              <a:t>Digital Agenda Scoreboard 2014</a:t>
            </a:r>
            <a:endParaRPr lang="en-GB"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3627F00-E101-43EC-9B75-53AED0FC21E2}" type="slidenum">
              <a:rPr lang="en-GB" smtClean="0">
                <a:solidFill>
                  <a:prstClr val="black">
                    <a:tint val="75000"/>
                  </a:prstClr>
                </a:solidFill>
              </a:rPr>
              <a:pPr/>
              <a:t>‹#›</a:t>
            </a:fld>
            <a:endParaRPr lang="en-GB">
              <a:solidFill>
                <a:prstClr val="black">
                  <a:tint val="75000"/>
                </a:prstClr>
              </a:solidFill>
            </a:endParaRPr>
          </a:p>
        </p:txBody>
      </p:sp>
      <p:cxnSp>
        <p:nvCxnSpPr>
          <p:cNvPr id="6" name="Straight Connector 5"/>
          <p:cNvCxnSpPr/>
          <p:nvPr userDrawn="1"/>
        </p:nvCxnSpPr>
        <p:spPr>
          <a:xfrm>
            <a:off x="3851920" y="3140968"/>
            <a:ext cx="0" cy="295232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5292080" y="260648"/>
            <a:ext cx="0" cy="2736304"/>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107504" y="3140968"/>
            <a:ext cx="3600400" cy="2952328"/>
          </a:xfrm>
        </p:spPr>
        <p:txBody>
          <a:bodyPr>
            <a:normAutofit/>
          </a:bodyPr>
          <a:lstStyle>
            <a:lvl1pPr marL="0" indent="0">
              <a:buNone/>
              <a:defRPr sz="1400">
                <a:solidFill>
                  <a:schemeClr val="tx1">
                    <a:lumMod val="65000"/>
                    <a:lumOff val="35000"/>
                  </a:schemeClr>
                </a:solidFill>
              </a:defRPr>
            </a:lvl1pPr>
            <a:lvl4pPr marL="1371600" indent="0">
              <a:buNone/>
              <a:defRPr/>
            </a:lvl4pPr>
            <a:lvl5pPr marL="1828800" indent="0">
              <a:buNone/>
              <a:defRPr/>
            </a:lvl5pPr>
          </a:lstStyle>
          <a:p>
            <a:pPr lvl="0"/>
            <a:r>
              <a:rPr lang="en-US" dirty="0" smtClean="0"/>
              <a:t>text</a:t>
            </a:r>
            <a:endParaRPr lang="en-GB" dirty="0"/>
          </a:p>
        </p:txBody>
      </p:sp>
      <p:sp>
        <p:nvSpPr>
          <p:cNvPr id="12" name="Text Placeholder 8"/>
          <p:cNvSpPr>
            <a:spLocks noGrp="1"/>
          </p:cNvSpPr>
          <p:nvPr>
            <p:ph type="body" sz="quarter" idx="15" hasCustomPrompt="1"/>
          </p:nvPr>
        </p:nvSpPr>
        <p:spPr>
          <a:xfrm>
            <a:off x="5436096" y="260821"/>
            <a:ext cx="3600400" cy="2736131"/>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cxnSp>
        <p:nvCxnSpPr>
          <p:cNvPr id="13" name="Straight Connector 12"/>
          <p:cNvCxnSpPr/>
          <p:nvPr userDrawn="1"/>
        </p:nvCxnSpPr>
        <p:spPr>
          <a:xfrm>
            <a:off x="107504" y="3068960"/>
            <a:ext cx="8888796"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1716747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and 2 charts diagonal III ">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3528" y="6309320"/>
            <a:ext cx="6048672" cy="469843"/>
          </a:xfrm>
        </p:spPr>
        <p:txBody>
          <a:bodyPr/>
          <a:lstStyle>
            <a:lvl1pPr>
              <a:defRPr>
                <a:solidFill>
                  <a:schemeClr val="tx1">
                    <a:lumMod val="65000"/>
                    <a:lumOff val="35000"/>
                  </a:schemeClr>
                </a:solidFill>
              </a:defRPr>
            </a:lvl1pPr>
          </a:lstStyle>
          <a:p>
            <a:pPr algn="l"/>
            <a:r>
              <a:rPr lang="en-GB" smtClean="0">
                <a:solidFill>
                  <a:prstClr val="black">
                    <a:lumMod val="65000"/>
                    <a:lumOff val="35000"/>
                  </a:prstClr>
                </a:solidFill>
              </a:rPr>
              <a:t>Digital Agenda Scoreboard 2014</a:t>
            </a:r>
            <a:endParaRPr lang="en-GB"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3627F00-E101-43EC-9B75-53AED0FC21E2}" type="slidenum">
              <a:rPr lang="en-GB" smtClean="0">
                <a:solidFill>
                  <a:prstClr val="black">
                    <a:tint val="75000"/>
                  </a:prstClr>
                </a:solidFill>
              </a:rPr>
              <a:pPr/>
              <a:t>‹#›</a:t>
            </a:fld>
            <a:endParaRPr lang="en-GB">
              <a:solidFill>
                <a:prstClr val="black">
                  <a:tint val="75000"/>
                </a:prstClr>
              </a:solidFill>
            </a:endParaRPr>
          </a:p>
        </p:txBody>
      </p:sp>
      <p:cxnSp>
        <p:nvCxnSpPr>
          <p:cNvPr id="6" name="Straight Connector 5"/>
          <p:cNvCxnSpPr/>
          <p:nvPr userDrawn="1"/>
        </p:nvCxnSpPr>
        <p:spPr>
          <a:xfrm>
            <a:off x="4534635" y="3140968"/>
            <a:ext cx="0" cy="295232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34635" y="260648"/>
            <a:ext cx="0" cy="2736304"/>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107504" y="3140968"/>
            <a:ext cx="4320480" cy="2952328"/>
          </a:xfrm>
        </p:spPr>
        <p:txBody>
          <a:bodyPr>
            <a:normAutofit/>
          </a:bodyPr>
          <a:lstStyle>
            <a:lvl1pPr marL="0" indent="0">
              <a:buNone/>
              <a:defRPr sz="1400">
                <a:solidFill>
                  <a:schemeClr val="tx1">
                    <a:lumMod val="65000"/>
                    <a:lumOff val="35000"/>
                  </a:schemeClr>
                </a:solidFill>
              </a:defRPr>
            </a:lvl1pPr>
            <a:lvl4pPr marL="1371600" indent="0">
              <a:buNone/>
              <a:defRPr/>
            </a:lvl4pPr>
            <a:lvl5pPr marL="1828800" indent="0">
              <a:buNone/>
              <a:defRPr/>
            </a:lvl5pPr>
          </a:lstStyle>
          <a:p>
            <a:pPr lvl="0"/>
            <a:r>
              <a:rPr lang="en-US" dirty="0" smtClean="0"/>
              <a:t>text</a:t>
            </a:r>
            <a:endParaRPr lang="en-GB" dirty="0"/>
          </a:p>
        </p:txBody>
      </p:sp>
      <p:sp>
        <p:nvSpPr>
          <p:cNvPr id="12" name="Text Placeholder 8"/>
          <p:cNvSpPr>
            <a:spLocks noGrp="1"/>
          </p:cNvSpPr>
          <p:nvPr>
            <p:ph type="body" sz="quarter" idx="15" hasCustomPrompt="1"/>
          </p:nvPr>
        </p:nvSpPr>
        <p:spPr>
          <a:xfrm>
            <a:off x="4644008" y="260821"/>
            <a:ext cx="4392488" cy="2736131"/>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cxnSp>
        <p:nvCxnSpPr>
          <p:cNvPr id="13" name="Straight Connector 12"/>
          <p:cNvCxnSpPr/>
          <p:nvPr userDrawn="1"/>
        </p:nvCxnSpPr>
        <p:spPr>
          <a:xfrm>
            <a:off x="107504" y="3068960"/>
            <a:ext cx="8888796"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2699195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2 charts diagonal">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3528" y="6309320"/>
            <a:ext cx="6048672" cy="469843"/>
          </a:xfrm>
        </p:spPr>
        <p:txBody>
          <a:bodyPr/>
          <a:lstStyle>
            <a:lvl1pPr>
              <a:defRPr b="1">
                <a:solidFill>
                  <a:schemeClr val="tx1">
                    <a:lumMod val="65000"/>
                    <a:lumOff val="35000"/>
                  </a:schemeClr>
                </a:solidFill>
              </a:defRPr>
            </a:lvl1pPr>
          </a:lstStyle>
          <a:p>
            <a:pPr algn="l"/>
            <a:r>
              <a:rPr lang="en-GB" dirty="0" smtClean="0">
                <a:solidFill>
                  <a:prstClr val="black">
                    <a:lumMod val="65000"/>
                    <a:lumOff val="35000"/>
                  </a:prstClr>
                </a:solidFill>
              </a:rPr>
              <a:t>Digital Agenda Scoreboard 2014</a:t>
            </a:r>
            <a:endParaRPr lang="en-GB"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3627F00-E101-43EC-9B75-53AED0FC21E2}" type="slidenum">
              <a:rPr lang="en-GB" smtClean="0">
                <a:solidFill>
                  <a:prstClr val="black">
                    <a:tint val="75000"/>
                  </a:prstClr>
                </a:solidFill>
              </a:rPr>
              <a:pPr/>
              <a:t>‹#›</a:t>
            </a:fld>
            <a:endParaRPr lang="en-GB">
              <a:solidFill>
                <a:prstClr val="black">
                  <a:tint val="75000"/>
                </a:prstClr>
              </a:solidFill>
            </a:endParaRPr>
          </a:p>
        </p:txBody>
      </p:sp>
      <p:cxnSp>
        <p:nvCxnSpPr>
          <p:cNvPr id="6" name="Straight Connector 5"/>
          <p:cNvCxnSpPr/>
          <p:nvPr userDrawn="1"/>
        </p:nvCxnSpPr>
        <p:spPr>
          <a:xfrm flipH="1">
            <a:off x="4534635" y="3717032"/>
            <a:ext cx="8634" cy="2376264"/>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4534635" y="1340768"/>
            <a:ext cx="17268" cy="223224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4675820" y="3717032"/>
            <a:ext cx="4320480" cy="2376264"/>
          </a:xfrm>
        </p:spPr>
        <p:txBody>
          <a:bodyPr>
            <a:normAutofit/>
          </a:bodyPr>
          <a:lstStyle>
            <a:lvl1pPr marL="0" indent="0">
              <a:buNone/>
              <a:defRPr sz="1400">
                <a:solidFill>
                  <a:schemeClr val="tx1">
                    <a:lumMod val="65000"/>
                    <a:lumOff val="35000"/>
                  </a:schemeClr>
                </a:solidFill>
              </a:defRPr>
            </a:lvl1pPr>
            <a:lvl4pPr marL="1371600" indent="0">
              <a:buNone/>
              <a:defRPr/>
            </a:lvl4pPr>
            <a:lvl5pPr marL="1828800" indent="0">
              <a:buNone/>
              <a:defRPr/>
            </a:lvl5pPr>
          </a:lstStyle>
          <a:p>
            <a:pPr lvl="0"/>
            <a:r>
              <a:rPr lang="en-US" dirty="0" smtClean="0"/>
              <a:t>text</a:t>
            </a:r>
            <a:endParaRPr lang="en-GB" dirty="0"/>
          </a:p>
        </p:txBody>
      </p:sp>
      <p:sp>
        <p:nvSpPr>
          <p:cNvPr id="12" name="Text Placeholder 8"/>
          <p:cNvSpPr>
            <a:spLocks noGrp="1"/>
          </p:cNvSpPr>
          <p:nvPr>
            <p:ph type="body" sz="quarter" idx="15" hasCustomPrompt="1"/>
          </p:nvPr>
        </p:nvSpPr>
        <p:spPr>
          <a:xfrm>
            <a:off x="107503" y="1268760"/>
            <a:ext cx="4309865" cy="2304256"/>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cxnSp>
        <p:nvCxnSpPr>
          <p:cNvPr id="13" name="Straight Connector 12"/>
          <p:cNvCxnSpPr/>
          <p:nvPr userDrawn="1"/>
        </p:nvCxnSpPr>
        <p:spPr>
          <a:xfrm>
            <a:off x="107504" y="3645024"/>
            <a:ext cx="8888796"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07504" y="109213"/>
            <a:ext cx="8928992" cy="1087539"/>
          </a:xfrm>
        </p:spPr>
        <p:txBody>
          <a:bodyPr>
            <a:normAutofit/>
          </a:bodyPr>
          <a:lstStyle>
            <a:lvl1pPr algn="l">
              <a:defRPr sz="1800" b="1">
                <a:latin typeface="Arial Narrow" panose="020B060602020203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xmlns="" val="117551052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country chart high targe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3528" y="6309320"/>
            <a:ext cx="6048672" cy="469843"/>
          </a:xfrm>
        </p:spPr>
        <p:txBody>
          <a:bodyPr/>
          <a:lstStyle>
            <a:lvl1pPr>
              <a:defRPr b="1">
                <a:solidFill>
                  <a:schemeClr val="tx1">
                    <a:lumMod val="65000"/>
                    <a:lumOff val="35000"/>
                  </a:schemeClr>
                </a:solidFill>
              </a:defRPr>
            </a:lvl1pPr>
          </a:lstStyle>
          <a:p>
            <a:pPr algn="l"/>
            <a:r>
              <a:rPr lang="en-GB" dirty="0" smtClean="0">
                <a:solidFill>
                  <a:prstClr val="black">
                    <a:lumMod val="65000"/>
                    <a:lumOff val="35000"/>
                  </a:prstClr>
                </a:solidFill>
              </a:rPr>
              <a:t>Digital Agenda Scoreboard 2014</a:t>
            </a:r>
            <a:endParaRPr lang="en-GB"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3627F00-E101-43EC-9B75-53AED0FC21E2}" type="slidenum">
              <a:rPr lang="en-GB" smtClean="0">
                <a:solidFill>
                  <a:prstClr val="black">
                    <a:tint val="75000"/>
                  </a:prstClr>
                </a:solidFill>
              </a:rPr>
              <a:pPr/>
              <a:t>‹#›</a:t>
            </a:fld>
            <a:endParaRPr lang="en-GB">
              <a:solidFill>
                <a:prstClr val="black">
                  <a:tint val="75000"/>
                </a:prstClr>
              </a:solidFill>
            </a:endParaRPr>
          </a:p>
        </p:txBody>
      </p:sp>
      <p:cxnSp>
        <p:nvCxnSpPr>
          <p:cNvPr id="7" name="Straight Connector 6"/>
          <p:cNvCxnSpPr/>
          <p:nvPr userDrawn="1"/>
        </p:nvCxnSpPr>
        <p:spPr>
          <a:xfrm flipH="1">
            <a:off x="4543269" y="1340768"/>
            <a:ext cx="8634" cy="1728192"/>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8"/>
          <p:cNvSpPr>
            <a:spLocks noGrp="1"/>
          </p:cNvSpPr>
          <p:nvPr>
            <p:ph type="body" sz="quarter" idx="15" hasCustomPrompt="1"/>
          </p:nvPr>
        </p:nvSpPr>
        <p:spPr>
          <a:xfrm>
            <a:off x="107503" y="1268760"/>
            <a:ext cx="4309865" cy="1800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cxnSp>
        <p:nvCxnSpPr>
          <p:cNvPr id="13" name="Straight Connector 12"/>
          <p:cNvCxnSpPr/>
          <p:nvPr userDrawn="1"/>
        </p:nvCxnSpPr>
        <p:spPr>
          <a:xfrm>
            <a:off x="107504" y="3140968"/>
            <a:ext cx="8888796"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07504" y="109213"/>
            <a:ext cx="8928992" cy="1087539"/>
          </a:xfrm>
        </p:spPr>
        <p:txBody>
          <a:bodyPr>
            <a:normAutofit/>
          </a:bodyPr>
          <a:lstStyle>
            <a:lvl1pPr algn="l">
              <a:defRPr sz="1800" b="1">
                <a:latin typeface="Arial Narrow" panose="020B060602020203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xmlns="" val="287843390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nd country chart and targe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3528" y="6309320"/>
            <a:ext cx="6048672" cy="469843"/>
          </a:xfrm>
        </p:spPr>
        <p:txBody>
          <a:bodyPr/>
          <a:lstStyle>
            <a:lvl1pPr>
              <a:defRPr b="1">
                <a:solidFill>
                  <a:schemeClr val="tx1">
                    <a:lumMod val="65000"/>
                    <a:lumOff val="35000"/>
                  </a:schemeClr>
                </a:solidFill>
              </a:defRPr>
            </a:lvl1pPr>
          </a:lstStyle>
          <a:p>
            <a:pPr algn="l"/>
            <a:r>
              <a:rPr lang="en-GB" dirty="0" smtClean="0">
                <a:solidFill>
                  <a:prstClr val="black">
                    <a:lumMod val="65000"/>
                    <a:lumOff val="35000"/>
                  </a:prstClr>
                </a:solidFill>
              </a:rPr>
              <a:t>Digital Agenda Scoreboard 2014</a:t>
            </a:r>
            <a:endParaRPr lang="en-GB"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3627F00-E101-43EC-9B75-53AED0FC21E2}" type="slidenum">
              <a:rPr lang="en-GB" smtClean="0">
                <a:solidFill>
                  <a:prstClr val="black">
                    <a:tint val="75000"/>
                  </a:prstClr>
                </a:solidFill>
              </a:rPr>
              <a:pPr/>
              <a:t>‹#›</a:t>
            </a:fld>
            <a:endParaRPr lang="en-GB">
              <a:solidFill>
                <a:prstClr val="black">
                  <a:tint val="75000"/>
                </a:prstClr>
              </a:solidFill>
            </a:endParaRPr>
          </a:p>
        </p:txBody>
      </p:sp>
      <p:cxnSp>
        <p:nvCxnSpPr>
          <p:cNvPr id="7" name="Straight Connector 6"/>
          <p:cNvCxnSpPr/>
          <p:nvPr userDrawn="1"/>
        </p:nvCxnSpPr>
        <p:spPr>
          <a:xfrm flipH="1">
            <a:off x="4534635" y="1340768"/>
            <a:ext cx="17268" cy="223224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8"/>
          <p:cNvSpPr>
            <a:spLocks noGrp="1"/>
          </p:cNvSpPr>
          <p:nvPr>
            <p:ph type="body" sz="quarter" idx="15" hasCustomPrompt="1"/>
          </p:nvPr>
        </p:nvSpPr>
        <p:spPr>
          <a:xfrm>
            <a:off x="107503" y="1268760"/>
            <a:ext cx="4309865" cy="2304256"/>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cxnSp>
        <p:nvCxnSpPr>
          <p:cNvPr id="13" name="Straight Connector 12"/>
          <p:cNvCxnSpPr/>
          <p:nvPr userDrawn="1"/>
        </p:nvCxnSpPr>
        <p:spPr>
          <a:xfrm>
            <a:off x="107504" y="3645024"/>
            <a:ext cx="8888796"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07504" y="109213"/>
            <a:ext cx="8928992" cy="1087539"/>
          </a:xfrm>
        </p:spPr>
        <p:txBody>
          <a:bodyPr>
            <a:normAutofit/>
          </a:bodyPr>
          <a:lstStyle>
            <a:lvl1pPr algn="l">
              <a:defRPr sz="1800" b="1">
                <a:latin typeface="Arial Narrow" panose="020B060602020203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xmlns="" val="3916775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r>
              <a:rPr lang="en-GB" altLang="en-US" smtClean="0"/>
              <a:t>Digital Agenda Scoreboard 2014</a:t>
            </a:r>
            <a:endParaRPr lang="en-GB" altLang="en-US"/>
          </a:p>
        </p:txBody>
      </p:sp>
      <p:sp>
        <p:nvSpPr>
          <p:cNvPr id="5" name="Slide Number Placeholder 4"/>
          <p:cNvSpPr>
            <a:spLocks noGrp="1"/>
          </p:cNvSpPr>
          <p:nvPr>
            <p:ph type="sldNum" sz="quarter" idx="12"/>
          </p:nvPr>
        </p:nvSpPr>
        <p:spPr/>
        <p:txBody>
          <a:bodyPr/>
          <a:lstStyle>
            <a:lvl1pPr>
              <a:defRPr/>
            </a:lvl1pPr>
          </a:lstStyle>
          <a:p>
            <a:fld id="{DD71D72B-69A0-4765-82D0-2B3DDC76C795}" type="slidenum">
              <a:rPr lang="en-GB" altLang="en-US"/>
              <a:pPr/>
              <a:t>‹#›</a:t>
            </a:fld>
            <a:endParaRPr lang="en-GB" altLang="en-US"/>
          </a:p>
        </p:txBody>
      </p:sp>
    </p:spTree>
    <p:extLst>
      <p:ext uri="{BB962C8B-B14F-4D97-AF65-F5344CB8AC3E}">
        <p14:creationId xmlns:p14="http://schemas.microsoft.com/office/powerpoint/2010/main" xmlns="" val="13208731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2 charts 1 country char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3528" y="6309320"/>
            <a:ext cx="6048672" cy="469843"/>
          </a:xfrm>
        </p:spPr>
        <p:txBody>
          <a:bodyPr/>
          <a:lstStyle>
            <a:lvl1pPr>
              <a:defRPr b="1">
                <a:solidFill>
                  <a:schemeClr val="tx1">
                    <a:lumMod val="65000"/>
                    <a:lumOff val="35000"/>
                  </a:schemeClr>
                </a:solidFill>
              </a:defRPr>
            </a:lvl1pPr>
          </a:lstStyle>
          <a:p>
            <a:pPr algn="l"/>
            <a:r>
              <a:rPr lang="en-GB" dirty="0" smtClean="0">
                <a:solidFill>
                  <a:prstClr val="black">
                    <a:lumMod val="65000"/>
                    <a:lumOff val="35000"/>
                  </a:prstClr>
                </a:solidFill>
              </a:rPr>
              <a:t>Digital Agenda Scoreboard 2014</a:t>
            </a:r>
            <a:endParaRPr lang="en-GB"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3627F00-E101-43EC-9B75-53AED0FC21E2}" type="slidenum">
              <a:rPr lang="en-GB" smtClean="0">
                <a:solidFill>
                  <a:prstClr val="black">
                    <a:tint val="75000"/>
                  </a:prstClr>
                </a:solidFill>
              </a:rPr>
              <a:pPr/>
              <a:t>‹#›</a:t>
            </a:fld>
            <a:endParaRPr lang="en-GB">
              <a:solidFill>
                <a:prstClr val="black">
                  <a:tint val="75000"/>
                </a:prstClr>
              </a:solidFill>
            </a:endParaRPr>
          </a:p>
        </p:txBody>
      </p:sp>
      <p:cxnSp>
        <p:nvCxnSpPr>
          <p:cNvPr id="7" name="Straight Connector 6"/>
          <p:cNvCxnSpPr/>
          <p:nvPr userDrawn="1"/>
        </p:nvCxnSpPr>
        <p:spPr>
          <a:xfrm flipH="1">
            <a:off x="4860032" y="1340768"/>
            <a:ext cx="17268" cy="223224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8"/>
          <p:cNvSpPr>
            <a:spLocks noGrp="1"/>
          </p:cNvSpPr>
          <p:nvPr>
            <p:ph type="body" sz="quarter" idx="15" hasCustomPrompt="1"/>
          </p:nvPr>
        </p:nvSpPr>
        <p:spPr>
          <a:xfrm>
            <a:off x="107503" y="1268760"/>
            <a:ext cx="4680521" cy="2304256"/>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cxnSp>
        <p:nvCxnSpPr>
          <p:cNvPr id="13" name="Straight Connector 12"/>
          <p:cNvCxnSpPr/>
          <p:nvPr userDrawn="1"/>
        </p:nvCxnSpPr>
        <p:spPr>
          <a:xfrm>
            <a:off x="107504" y="3645024"/>
            <a:ext cx="8888796"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07504" y="109213"/>
            <a:ext cx="8928992" cy="1087539"/>
          </a:xfrm>
        </p:spPr>
        <p:txBody>
          <a:bodyPr>
            <a:normAutofit/>
          </a:bodyPr>
          <a:lstStyle>
            <a:lvl1pPr algn="l">
              <a:defRPr sz="1800" b="1">
                <a:latin typeface="Arial Narrow" panose="020B060602020203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xmlns="" val="222103015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ext and 2 charts diagonal III inv">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3528" y="6309320"/>
            <a:ext cx="6048672" cy="469843"/>
          </a:xfrm>
        </p:spPr>
        <p:txBody>
          <a:bodyPr/>
          <a:lstStyle/>
          <a:p>
            <a:pPr algn="l"/>
            <a:r>
              <a:rPr lang="en-GB" dirty="0" smtClean="0">
                <a:solidFill>
                  <a:prstClr val="black">
                    <a:tint val="75000"/>
                  </a:prstClr>
                </a:solidFill>
              </a:rPr>
              <a:t>Digital Agenda Scoreboard 2014</a:t>
            </a:r>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3627F00-E101-43EC-9B75-53AED0FC21E2}" type="slidenum">
              <a:rPr lang="en-GB" smtClean="0">
                <a:solidFill>
                  <a:prstClr val="black">
                    <a:tint val="75000"/>
                  </a:prstClr>
                </a:solidFill>
              </a:rPr>
              <a:pPr/>
              <a:t>‹#›</a:t>
            </a:fld>
            <a:endParaRPr lang="en-GB">
              <a:solidFill>
                <a:prstClr val="black">
                  <a:tint val="75000"/>
                </a:prstClr>
              </a:solidFill>
            </a:endParaRPr>
          </a:p>
        </p:txBody>
      </p:sp>
      <p:cxnSp>
        <p:nvCxnSpPr>
          <p:cNvPr id="6" name="Straight Connector 5"/>
          <p:cNvCxnSpPr/>
          <p:nvPr userDrawn="1"/>
        </p:nvCxnSpPr>
        <p:spPr>
          <a:xfrm>
            <a:off x="4534635" y="3140968"/>
            <a:ext cx="0" cy="2952328"/>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34635" y="260648"/>
            <a:ext cx="0" cy="2736304"/>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4675820" y="3140968"/>
            <a:ext cx="4320480" cy="2952328"/>
          </a:xfrm>
        </p:spPr>
        <p:txBody>
          <a:bodyPr>
            <a:normAutofit/>
          </a:bodyPr>
          <a:lstStyle>
            <a:lvl1pPr marL="0" indent="0">
              <a:buNone/>
              <a:defRPr sz="1400">
                <a:solidFill>
                  <a:schemeClr val="tx1">
                    <a:lumMod val="65000"/>
                    <a:lumOff val="35000"/>
                  </a:schemeClr>
                </a:solidFill>
              </a:defRPr>
            </a:lvl1pPr>
            <a:lvl4pPr marL="1371600" indent="0">
              <a:buNone/>
              <a:defRPr/>
            </a:lvl4pPr>
            <a:lvl5pPr marL="1828800" indent="0">
              <a:buNone/>
              <a:defRPr/>
            </a:lvl5pPr>
          </a:lstStyle>
          <a:p>
            <a:pPr lvl="0"/>
            <a:r>
              <a:rPr lang="en-US" dirty="0" smtClean="0"/>
              <a:t>text</a:t>
            </a:r>
            <a:endParaRPr lang="en-GB" dirty="0"/>
          </a:p>
        </p:txBody>
      </p:sp>
      <p:sp>
        <p:nvSpPr>
          <p:cNvPr id="12" name="Text Placeholder 8"/>
          <p:cNvSpPr>
            <a:spLocks noGrp="1"/>
          </p:cNvSpPr>
          <p:nvPr>
            <p:ph type="body" sz="quarter" idx="15" hasCustomPrompt="1"/>
          </p:nvPr>
        </p:nvSpPr>
        <p:spPr>
          <a:xfrm>
            <a:off x="107503" y="260648"/>
            <a:ext cx="4309865" cy="2736131"/>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tx1">
                    <a:lumMod val="65000"/>
                    <a:lumOff val="3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text</a:t>
            </a:r>
            <a:endParaRPr lang="en-GB" dirty="0" smtClean="0"/>
          </a:p>
        </p:txBody>
      </p:sp>
      <p:cxnSp>
        <p:nvCxnSpPr>
          <p:cNvPr id="13" name="Straight Connector 12"/>
          <p:cNvCxnSpPr/>
          <p:nvPr userDrawn="1"/>
        </p:nvCxnSpPr>
        <p:spPr>
          <a:xfrm>
            <a:off x="107504" y="3068960"/>
            <a:ext cx="8888796"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0672060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p:txBody>
          <a:bodyPr/>
          <a:lstStyle/>
          <a:p>
            <a:r>
              <a:rPr lang="en-GB" smtClean="0">
                <a:solidFill>
                  <a:prstClr val="black">
                    <a:tint val="75000"/>
                  </a:prstClr>
                </a:solidFill>
              </a:rPr>
              <a:t>Digital Agenda Scoreboard 2014</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3627F00-E101-43EC-9B75-53AED0FC21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92515587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p:txBody>
          <a:bodyPr/>
          <a:lstStyle/>
          <a:p>
            <a:r>
              <a:rPr lang="en-GB" smtClean="0">
                <a:solidFill>
                  <a:prstClr val="black">
                    <a:tint val="75000"/>
                  </a:prstClr>
                </a:solidFill>
              </a:rPr>
              <a:t>Digital Agenda Scoreboard 2014</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3627F00-E101-43EC-9B75-53AED0FC21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07295614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p:txBody>
          <a:bodyPr/>
          <a:lstStyle/>
          <a:p>
            <a:r>
              <a:rPr lang="en-GB" smtClean="0">
                <a:solidFill>
                  <a:prstClr val="black">
                    <a:tint val="75000"/>
                  </a:prstClr>
                </a:solidFill>
              </a:rPr>
              <a:t>Digital Agenda Scoreboard 2014</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3627F00-E101-43EC-9B75-53AED0FC21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28536915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p:txBody>
          <a:bodyPr/>
          <a:lstStyle/>
          <a:p>
            <a:r>
              <a:rPr lang="en-GB" smtClean="0">
                <a:solidFill>
                  <a:prstClr val="black">
                    <a:tint val="75000"/>
                  </a:prstClr>
                </a:solidFill>
              </a:rPr>
              <a:t>Digital Agenda Scoreboard 2014</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3627F00-E101-43EC-9B75-53AED0FC21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4027784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r>
              <a:rPr lang="en-GB" altLang="en-US" smtClean="0"/>
              <a:t>Digital Agenda Scoreboard 2014</a:t>
            </a:r>
            <a:endParaRPr lang="en-GB" altLang="en-US"/>
          </a:p>
        </p:txBody>
      </p:sp>
      <p:sp>
        <p:nvSpPr>
          <p:cNvPr id="4" name="Slide Number Placeholder 3"/>
          <p:cNvSpPr>
            <a:spLocks noGrp="1"/>
          </p:cNvSpPr>
          <p:nvPr>
            <p:ph type="sldNum" sz="quarter" idx="12"/>
          </p:nvPr>
        </p:nvSpPr>
        <p:spPr/>
        <p:txBody>
          <a:bodyPr/>
          <a:lstStyle>
            <a:lvl1pPr>
              <a:defRPr/>
            </a:lvl1pPr>
          </a:lstStyle>
          <a:p>
            <a:fld id="{99321F3A-611F-41D1-A5BE-1F845D787F7F}" type="slidenum">
              <a:rPr lang="en-GB" altLang="en-US"/>
              <a:pPr/>
              <a:t>‹#›</a:t>
            </a:fld>
            <a:endParaRPr lang="en-GB" altLang="en-US"/>
          </a:p>
        </p:txBody>
      </p:sp>
    </p:spTree>
    <p:extLst>
      <p:ext uri="{BB962C8B-B14F-4D97-AF65-F5344CB8AC3E}">
        <p14:creationId xmlns:p14="http://schemas.microsoft.com/office/powerpoint/2010/main" xmlns="" val="951874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r>
              <a:rPr lang="en-GB" altLang="en-US" smtClean="0"/>
              <a:t>Digital Agenda Scoreboard 2014</a:t>
            </a:r>
            <a:endParaRPr lang="en-GB" altLang="en-US"/>
          </a:p>
        </p:txBody>
      </p:sp>
      <p:sp>
        <p:nvSpPr>
          <p:cNvPr id="7" name="Slide Number Placeholder 6"/>
          <p:cNvSpPr>
            <a:spLocks noGrp="1"/>
          </p:cNvSpPr>
          <p:nvPr>
            <p:ph type="sldNum" sz="quarter" idx="12"/>
          </p:nvPr>
        </p:nvSpPr>
        <p:spPr/>
        <p:txBody>
          <a:bodyPr/>
          <a:lstStyle>
            <a:lvl1pPr>
              <a:defRPr/>
            </a:lvl1pPr>
          </a:lstStyle>
          <a:p>
            <a:fld id="{E2C745A4-3959-46E1-84FE-41097AD856CE}" type="slidenum">
              <a:rPr lang="en-GB" altLang="en-US"/>
              <a:pPr/>
              <a:t>‹#›</a:t>
            </a:fld>
            <a:endParaRPr lang="en-GB" altLang="en-US"/>
          </a:p>
        </p:txBody>
      </p:sp>
    </p:spTree>
    <p:extLst>
      <p:ext uri="{BB962C8B-B14F-4D97-AF65-F5344CB8AC3E}">
        <p14:creationId xmlns:p14="http://schemas.microsoft.com/office/powerpoint/2010/main" xmlns="" val="2234715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r>
              <a:rPr lang="en-GB" altLang="en-US" smtClean="0"/>
              <a:t>Digital Agenda Scoreboard 2014</a:t>
            </a:r>
            <a:endParaRPr lang="en-GB" altLang="en-US"/>
          </a:p>
        </p:txBody>
      </p:sp>
      <p:sp>
        <p:nvSpPr>
          <p:cNvPr id="7" name="Slide Number Placeholder 6"/>
          <p:cNvSpPr>
            <a:spLocks noGrp="1"/>
          </p:cNvSpPr>
          <p:nvPr>
            <p:ph type="sldNum" sz="quarter" idx="12"/>
          </p:nvPr>
        </p:nvSpPr>
        <p:spPr/>
        <p:txBody>
          <a:bodyPr/>
          <a:lstStyle>
            <a:lvl1pPr>
              <a:defRPr/>
            </a:lvl1pPr>
          </a:lstStyle>
          <a:p>
            <a:fld id="{FBB480CF-AB8F-441F-8529-547C71D83966}" type="slidenum">
              <a:rPr lang="en-GB" altLang="en-US"/>
              <a:pPr/>
              <a:t>‹#›</a:t>
            </a:fld>
            <a:endParaRPr lang="en-GB" altLang="en-US"/>
          </a:p>
        </p:txBody>
      </p:sp>
    </p:spTree>
    <p:extLst>
      <p:ext uri="{BB962C8B-B14F-4D97-AF65-F5344CB8AC3E}">
        <p14:creationId xmlns:p14="http://schemas.microsoft.com/office/powerpoint/2010/main" xmlns="" val="2394744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image" Target="../media/image3.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theme" Target="../theme/theme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r>
              <a:rPr lang="en-GB" altLang="en-US" smtClean="0"/>
              <a:t>Digital Agenda Scoreboard 2014</a:t>
            </a: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5FE01EC5-5746-4F54-BB6F-B5798E3FB829}" type="slidenum">
              <a:rPr lang="en-GB" altLang="en-US"/>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107504" y="6342029"/>
            <a:ext cx="6048672" cy="469843"/>
          </a:xfrm>
          <a:prstGeom prst="rect">
            <a:avLst/>
          </a:prstGeom>
        </p:spPr>
        <p:txBody>
          <a:bodyPr vert="horz" lIns="91440" tIns="45720" rIns="91440" bIns="45720" rtlCol="0" anchor="ctr"/>
          <a:lstStyle>
            <a:lvl1pPr algn="ctr">
              <a:defRPr sz="1200" b="1">
                <a:solidFill>
                  <a:schemeClr val="tx1">
                    <a:tint val="75000"/>
                  </a:schemeClr>
                </a:solidFill>
              </a:defRPr>
            </a:lvl1pPr>
          </a:lstStyle>
          <a:p>
            <a:pPr algn="l"/>
            <a:r>
              <a:rPr lang="en-GB" dirty="0" smtClean="0"/>
              <a:t>Digital Agenda Scoreboard 2014</a:t>
            </a:r>
            <a:endParaRPr lang="en-GB" dirty="0"/>
          </a:p>
        </p:txBody>
      </p:sp>
      <p:sp>
        <p:nvSpPr>
          <p:cNvPr id="6" name="Slide Number Placeholder 5"/>
          <p:cNvSpPr>
            <a:spLocks noGrp="1"/>
          </p:cNvSpPr>
          <p:nvPr>
            <p:ph type="sldNum" sz="quarter" idx="4"/>
          </p:nvPr>
        </p:nvSpPr>
        <p:spPr>
          <a:xfrm>
            <a:off x="6228184" y="6446747"/>
            <a:ext cx="549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27F00-E101-43EC-9B75-53AED0FC21E2}" type="slidenum">
              <a:rPr lang="en-GB" smtClean="0"/>
              <a:pPr/>
              <a:t>‹#›</a:t>
            </a:fld>
            <a:endParaRPr lang="en-GB" dirty="0"/>
          </a:p>
        </p:txBody>
      </p:sp>
      <p:pic>
        <p:nvPicPr>
          <p:cNvPr id="1026" name="Picture 2" descr="H:\My Documents\logo-ce-horizontal-en-quadri-lr.png"/>
          <p:cNvPicPr>
            <a:picLocks noChangeAspect="1" noChangeArrowheads="1"/>
          </p:cNvPicPr>
          <p:nvPr userDrawn="1"/>
        </p:nvPicPr>
        <p:blipFill>
          <a:blip r:embed="rId29" cstate="print">
            <a:extLst>
              <a:ext uri="{28A0092B-C50C-407E-A947-70E740481C1C}">
                <a14:useLocalDpi xmlns:a14="http://schemas.microsoft.com/office/drawing/2010/main" xmlns="" val="0"/>
              </a:ext>
            </a:extLst>
          </a:blip>
          <a:srcRect/>
          <a:stretch>
            <a:fillRect/>
          </a:stretch>
        </p:blipFill>
        <p:spPr bwMode="auto">
          <a:xfrm>
            <a:off x="6876256" y="6237312"/>
            <a:ext cx="2188592" cy="574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391176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50" r:id="rId3"/>
    <p:sldLayoutId id="2147483664" r:id="rId4"/>
    <p:sldLayoutId id="2147483665" r:id="rId5"/>
    <p:sldLayoutId id="2147483666" r:id="rId6"/>
    <p:sldLayoutId id="2147483667" r:id="rId7"/>
    <p:sldLayoutId id="2147483668" r:id="rId8"/>
    <p:sldLayoutId id="2147483674" r:id="rId9"/>
    <p:sldLayoutId id="2147483673" r:id="rId10"/>
    <p:sldLayoutId id="2147483675" r:id="rId11"/>
    <p:sldLayoutId id="2147483687" r:id="rId12"/>
    <p:sldLayoutId id="2147483676" r:id="rId13"/>
    <p:sldLayoutId id="2147483681" r:id="rId14"/>
    <p:sldLayoutId id="2147483683" r:id="rId15"/>
    <p:sldLayoutId id="2147483682" r:id="rId16"/>
    <p:sldLayoutId id="2147483677" r:id="rId17"/>
    <p:sldLayoutId id="2147483678" r:id="rId18"/>
    <p:sldLayoutId id="2147483679" r:id="rId19"/>
    <p:sldLayoutId id="2147483685" r:id="rId20"/>
    <p:sldLayoutId id="2147483686" r:id="rId21"/>
    <p:sldLayoutId id="2147483684" r:id="rId22"/>
    <p:sldLayoutId id="2147483680" r:id="rId23"/>
    <p:sldLayoutId id="2147483669" r:id="rId24"/>
    <p:sldLayoutId id="2147483670" r:id="rId25"/>
    <p:sldLayoutId id="2147483671" r:id="rId26"/>
    <p:sldLayoutId id="2147483672" r:id="rId27"/>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4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107504" y="6342029"/>
            <a:ext cx="6048672" cy="469843"/>
          </a:xfrm>
          <a:prstGeom prst="rect">
            <a:avLst/>
          </a:prstGeom>
        </p:spPr>
        <p:txBody>
          <a:bodyPr vert="horz" lIns="91440" tIns="45720" rIns="91440" bIns="45720" rtlCol="0" anchor="ctr"/>
          <a:lstStyle>
            <a:lvl1pPr algn="ctr">
              <a:defRPr sz="1200" b="1">
                <a:solidFill>
                  <a:schemeClr val="tx1">
                    <a:tint val="75000"/>
                  </a:schemeClr>
                </a:solidFill>
              </a:defRPr>
            </a:lvl1pPr>
          </a:lstStyle>
          <a:p>
            <a:pPr algn="l"/>
            <a:r>
              <a:rPr lang="en-GB" dirty="0" smtClean="0">
                <a:solidFill>
                  <a:prstClr val="black">
                    <a:tint val="75000"/>
                  </a:prstClr>
                </a:solidFill>
              </a:rPr>
              <a:t>Digital Agenda Scoreboard 2014</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6228184" y="6446747"/>
            <a:ext cx="549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27F00-E101-43EC-9B75-53AED0FC21E2}" type="slidenum">
              <a:rPr lang="en-GB" smtClean="0">
                <a:solidFill>
                  <a:prstClr val="black">
                    <a:tint val="75000"/>
                  </a:prstClr>
                </a:solidFill>
              </a:rPr>
              <a:pPr/>
              <a:t>‹#›</a:t>
            </a:fld>
            <a:endParaRPr lang="en-GB" dirty="0">
              <a:solidFill>
                <a:prstClr val="black">
                  <a:tint val="75000"/>
                </a:prstClr>
              </a:solidFill>
            </a:endParaRPr>
          </a:p>
        </p:txBody>
      </p:sp>
      <p:pic>
        <p:nvPicPr>
          <p:cNvPr id="1026" name="Picture 2" descr="H:\My Documents\logo-ce-horizontal-en-quadri-lr.png"/>
          <p:cNvPicPr>
            <a:picLocks noChangeAspect="1" noChangeArrowheads="1"/>
          </p:cNvPicPr>
          <p:nvPr userDrawn="1"/>
        </p:nvPicPr>
        <p:blipFill>
          <a:blip r:embed="rId29" cstate="print">
            <a:extLst>
              <a:ext uri="{28A0092B-C50C-407E-A947-70E740481C1C}">
                <a14:useLocalDpi xmlns:a14="http://schemas.microsoft.com/office/drawing/2010/main" xmlns="" val="0"/>
              </a:ext>
            </a:extLst>
          </a:blip>
          <a:srcRect/>
          <a:stretch>
            <a:fillRect/>
          </a:stretch>
        </p:blipFill>
        <p:spPr bwMode="auto">
          <a:xfrm>
            <a:off x="6876256" y="6237312"/>
            <a:ext cx="2188592" cy="574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8986437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4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ctrTitle"/>
          </p:nvPr>
        </p:nvSpPr>
        <p:spPr>
          <a:xfrm>
            <a:off x="1331640" y="2852936"/>
            <a:ext cx="6912322" cy="790575"/>
          </a:xfrm>
        </p:spPr>
        <p:txBody>
          <a:bodyPr/>
          <a:lstStyle/>
          <a:p>
            <a:pPr algn="ctr"/>
            <a:r>
              <a:rPr lang="fr-BE" altLang="en-US" sz="4800" dirty="0" smtClean="0">
                <a:solidFill>
                  <a:schemeClr val="bg1"/>
                </a:solidFill>
                <a:latin typeface="Arial Narrow" panose="020B0606020202030204" pitchFamily="34" charset="0"/>
              </a:rPr>
              <a:t>eCommerce</a:t>
            </a:r>
            <a:br>
              <a:rPr lang="fr-BE" altLang="en-US" sz="4800" dirty="0" smtClean="0">
                <a:solidFill>
                  <a:schemeClr val="bg1"/>
                </a:solidFill>
                <a:latin typeface="Arial Narrow" panose="020B0606020202030204" pitchFamily="34" charset="0"/>
              </a:rPr>
            </a:br>
            <a:endParaRPr lang="en-GB" altLang="en-US" sz="4800" dirty="0">
              <a:solidFill>
                <a:schemeClr val="bg1"/>
              </a:solidFill>
              <a:latin typeface="Arial Narrow" panose="020B0606020202030204" pitchFamily="34" charset="0"/>
            </a:endParaRPr>
          </a:p>
        </p:txBody>
      </p:sp>
      <p:sp>
        <p:nvSpPr>
          <p:cNvPr id="2" name="Footer Placeholder 1"/>
          <p:cNvSpPr>
            <a:spLocks noGrp="1"/>
          </p:cNvSpPr>
          <p:nvPr>
            <p:ph type="ftr" sz="quarter" idx="3"/>
          </p:nvPr>
        </p:nvSpPr>
        <p:spPr/>
        <p:txBody>
          <a:bodyPr/>
          <a:lstStyle/>
          <a:p>
            <a:r>
              <a:rPr lang="en-GB" altLang="en-US" dirty="0" smtClean="0"/>
              <a:t>Digital Agenda Scoreboard 2015</a:t>
            </a:r>
            <a:endParaRPr lang="en-GB" altLang="en-US" dirty="0"/>
          </a:p>
        </p:txBody>
      </p:sp>
      <p:sp>
        <p:nvSpPr>
          <p:cNvPr id="3" name="Slide Number Placeholder 2"/>
          <p:cNvSpPr>
            <a:spLocks noGrp="1"/>
          </p:cNvSpPr>
          <p:nvPr>
            <p:ph type="sldNum" sz="quarter" idx="4"/>
          </p:nvPr>
        </p:nvSpPr>
        <p:spPr/>
        <p:txBody>
          <a:bodyPr/>
          <a:lstStyle/>
          <a:p>
            <a:fld id="{B43E3170-BA35-4A3B-8345-F4D4DD1186E3}" type="slidenum">
              <a:rPr lang="en-GB" altLang="en-US" smtClean="0"/>
              <a:pPr/>
              <a:t>1</a:t>
            </a:fld>
            <a:endParaRPr lang="en-GB"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44824"/>
            <a:ext cx="8229600" cy="3529013"/>
          </a:xfrm>
        </p:spPr>
        <p:txBody>
          <a:bodyPr/>
          <a:lstStyle/>
          <a:p>
            <a:pPr marL="0" lvl="0" indent="0" algn="just" fontAlgn="auto">
              <a:spcAft>
                <a:spcPts val="0"/>
              </a:spcAft>
              <a:buClrTx/>
              <a:buNone/>
            </a:pPr>
            <a:r>
              <a:rPr lang="en-GB" sz="1200" i="0" kern="1200" dirty="0">
                <a:solidFill>
                  <a:schemeClr val="tx1"/>
                </a:solidFill>
              </a:rPr>
              <a:t>Online shopping has made continuous progress, up more than 14 percentage points to 50% of citizens. advancing in a close parallel with Internet use</a:t>
            </a:r>
            <a:r>
              <a:rPr lang="en-GB" sz="1200" i="0" kern="1200" dirty="0" smtClean="0">
                <a:solidFill>
                  <a:schemeClr val="tx1"/>
                </a:solidFill>
              </a:rPr>
              <a:t>. </a:t>
            </a:r>
            <a:r>
              <a:rPr lang="en-GB" sz="1200" i="0" kern="1200" dirty="0">
                <a:solidFill>
                  <a:schemeClr val="tx1"/>
                </a:solidFill>
              </a:rPr>
              <a:t>There is no clear connection on member state level between level achieved and further progress, with only the Netherlands, Italy and Romania adding less than 10 percentage points. At the other end, Slovakia is the only country to increase by more than 20 percentage points.</a:t>
            </a:r>
          </a:p>
          <a:p>
            <a:endParaRPr lang="en-GB" dirty="0"/>
          </a:p>
        </p:txBody>
      </p:sp>
      <p:sp>
        <p:nvSpPr>
          <p:cNvPr id="4" name="Footer Placeholder 3"/>
          <p:cNvSpPr>
            <a:spLocks noGrp="1"/>
          </p:cNvSpPr>
          <p:nvPr>
            <p:ph type="ftr" sz="quarter" idx="11"/>
          </p:nvPr>
        </p:nvSpPr>
        <p:spPr/>
        <p:txBody>
          <a:bodyPr/>
          <a:lstStyle/>
          <a:p>
            <a:r>
              <a:rPr lang="en-GB" altLang="en-US" dirty="0" smtClean="0"/>
              <a:t>Digital Agenda Scoreboard 2015</a:t>
            </a:r>
            <a:endParaRPr lang="en-GB" altLang="en-US" dirty="0"/>
          </a:p>
        </p:txBody>
      </p:sp>
      <p:sp>
        <p:nvSpPr>
          <p:cNvPr id="5" name="Slide Number Placeholder 4"/>
          <p:cNvSpPr>
            <a:spLocks noGrp="1"/>
          </p:cNvSpPr>
          <p:nvPr>
            <p:ph type="sldNum" sz="quarter" idx="12"/>
          </p:nvPr>
        </p:nvSpPr>
        <p:spPr/>
        <p:txBody>
          <a:bodyPr/>
          <a:lstStyle/>
          <a:p>
            <a:fld id="{C264AF58-99D4-4FB8-A946-524E83B866D9}" type="slidenum">
              <a:rPr lang="en-GB" altLang="en-US" smtClean="0"/>
              <a:pPr/>
              <a:t>2</a:t>
            </a:fld>
            <a:endParaRPr lang="en-GB" altLang="en-US" dirty="0"/>
          </a:p>
        </p:txBody>
      </p:sp>
      <p:sp>
        <p:nvSpPr>
          <p:cNvPr id="7" name="Title 1"/>
          <p:cNvSpPr>
            <a:spLocks noGrp="1"/>
          </p:cNvSpPr>
          <p:nvPr>
            <p:ph type="title"/>
          </p:nvPr>
        </p:nvSpPr>
        <p:spPr>
          <a:xfrm>
            <a:off x="395536" y="1052736"/>
            <a:ext cx="8229600" cy="936625"/>
          </a:xfrm>
        </p:spPr>
        <p:txBody>
          <a:bodyPr/>
          <a:lstStyle/>
          <a:p>
            <a:pPr algn="ctr"/>
            <a:r>
              <a:rPr lang="fr-BE" sz="2000" dirty="0" smtClean="0"/>
              <a:t>eCommerce by </a:t>
            </a:r>
            <a:r>
              <a:rPr lang="fr-BE" sz="2000" dirty="0" err="1" smtClean="0"/>
              <a:t>citizens</a:t>
            </a:r>
            <a:endParaRPr lang="en-GB" sz="2000" dirty="0"/>
          </a:p>
        </p:txBody>
      </p:sp>
      <p:pic>
        <p:nvPicPr>
          <p:cNvPr id="3075" name="Picture 3" descr="C:\Users\ilvrima\AppData\Local\Microsoft\Windows\Temporary Internet Files\Content.IE5\I8K17OB2\chart.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852936"/>
            <a:ext cx="9144000" cy="40050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02139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70" y="980728"/>
            <a:ext cx="8229600" cy="936625"/>
          </a:xfrm>
        </p:spPr>
        <p:txBody>
          <a:bodyPr/>
          <a:lstStyle/>
          <a:p>
            <a:pPr algn="ctr"/>
            <a:r>
              <a:rPr lang="fr-BE" sz="2000" dirty="0" err="1" smtClean="0"/>
              <a:t>Reasons</a:t>
            </a:r>
            <a:r>
              <a:rPr lang="fr-BE" sz="2000" dirty="0" smtClean="0"/>
              <a:t> for shopping online</a:t>
            </a:r>
            <a:endParaRPr lang="en-GB" sz="2000" dirty="0"/>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1"/>
          </p:nvPr>
        </p:nvSpPr>
        <p:spPr/>
        <p:txBody>
          <a:bodyPr/>
          <a:lstStyle/>
          <a:p>
            <a:r>
              <a:rPr lang="en-GB" altLang="en-US" dirty="0" smtClean="0"/>
              <a:t>Digital Agenda Scoreboard 2015</a:t>
            </a:r>
            <a:endParaRPr lang="en-GB" altLang="en-US" dirty="0"/>
          </a:p>
        </p:txBody>
      </p:sp>
      <p:sp>
        <p:nvSpPr>
          <p:cNvPr id="5" name="Slide Number Placeholder 4"/>
          <p:cNvSpPr>
            <a:spLocks noGrp="1"/>
          </p:cNvSpPr>
          <p:nvPr>
            <p:ph type="sldNum" sz="quarter" idx="12"/>
          </p:nvPr>
        </p:nvSpPr>
        <p:spPr/>
        <p:txBody>
          <a:bodyPr/>
          <a:lstStyle/>
          <a:p>
            <a:fld id="{C264AF58-99D4-4FB8-A946-524E83B866D9}" type="slidenum">
              <a:rPr lang="en-GB" altLang="en-US" smtClean="0"/>
              <a:pPr/>
              <a:t>3</a:t>
            </a:fld>
            <a:endParaRPr lang="en-GB" alt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4352" y="2492896"/>
            <a:ext cx="8316416" cy="4365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750132" y="1628800"/>
            <a:ext cx="7704856" cy="830997"/>
          </a:xfrm>
          <a:prstGeom prst="rect">
            <a:avLst/>
          </a:prstGeom>
          <a:noFill/>
        </p:spPr>
        <p:txBody>
          <a:bodyPr wrap="square" rtlCol="0">
            <a:spAutoFit/>
          </a:bodyPr>
          <a:lstStyle/>
          <a:p>
            <a:r>
              <a:rPr lang="fr-BE" dirty="0" err="1" smtClean="0">
                <a:solidFill>
                  <a:schemeClr val="tx1"/>
                </a:solidFill>
                <a:latin typeface="+mn-lt"/>
              </a:rPr>
              <a:t>Convenience</a:t>
            </a:r>
            <a:r>
              <a:rPr lang="fr-BE" dirty="0" smtClean="0">
                <a:solidFill>
                  <a:schemeClr val="tx1"/>
                </a:solidFill>
                <a:latin typeface="+mn-lt"/>
              </a:rPr>
              <a:t>, </a:t>
            </a:r>
            <a:r>
              <a:rPr lang="fr-BE" dirty="0" err="1" smtClean="0">
                <a:solidFill>
                  <a:schemeClr val="tx1"/>
                </a:solidFill>
                <a:latin typeface="+mn-lt"/>
              </a:rPr>
              <a:t>variety</a:t>
            </a:r>
            <a:r>
              <a:rPr lang="fr-BE" dirty="0" smtClean="0">
                <a:solidFill>
                  <a:schemeClr val="tx1"/>
                </a:solidFill>
                <a:latin typeface="+mn-lt"/>
              </a:rPr>
              <a:t> and </a:t>
            </a:r>
            <a:r>
              <a:rPr lang="fr-BE" dirty="0" err="1" smtClean="0">
                <a:solidFill>
                  <a:schemeClr val="tx1"/>
                </a:solidFill>
                <a:latin typeface="+mn-lt"/>
              </a:rPr>
              <a:t>prices</a:t>
            </a:r>
            <a:r>
              <a:rPr lang="fr-BE" dirty="0" smtClean="0">
                <a:solidFill>
                  <a:schemeClr val="tx1"/>
                </a:solidFill>
                <a:latin typeface="+mn-lt"/>
              </a:rPr>
              <a:t> are the main drivers for the adoption of eCommerce by </a:t>
            </a:r>
            <a:r>
              <a:rPr lang="fr-BE" dirty="0" err="1" smtClean="0">
                <a:solidFill>
                  <a:schemeClr val="tx1"/>
                </a:solidFill>
                <a:latin typeface="+mn-lt"/>
              </a:rPr>
              <a:t>citizens</a:t>
            </a:r>
            <a:r>
              <a:rPr lang="fr-BE" dirty="0" smtClean="0">
                <a:solidFill>
                  <a:schemeClr val="tx1"/>
                </a:solidFill>
                <a:latin typeface="+mn-lt"/>
              </a:rPr>
              <a:t>.</a:t>
            </a:r>
            <a:r>
              <a:rPr lang="en-GB" dirty="0">
                <a:solidFill>
                  <a:schemeClr val="tx1"/>
                </a:solidFill>
                <a:latin typeface="+mn-lt"/>
              </a:rPr>
              <a:t> </a:t>
            </a:r>
            <a:r>
              <a:rPr lang="en-GB" dirty="0" smtClean="0">
                <a:solidFill>
                  <a:schemeClr val="tx1"/>
                </a:solidFill>
                <a:latin typeface="+mn-lt"/>
              </a:rPr>
              <a:t>On the other hand, data </a:t>
            </a:r>
            <a:r>
              <a:rPr lang="en-GB" dirty="0">
                <a:solidFill>
                  <a:schemeClr val="tx1"/>
                </a:solidFill>
                <a:latin typeface="+mn-lt"/>
              </a:rPr>
              <a:t>protection and payment security (30% of respondents were concerned that personal data may be misused and 25% that payment card details may be stolen</a:t>
            </a:r>
            <a:r>
              <a:rPr lang="en-GB" dirty="0" smtClean="0">
                <a:solidFill>
                  <a:schemeClr val="tx1"/>
                </a:solidFill>
                <a:latin typeface="+mn-lt"/>
              </a:rPr>
              <a:t>) are the most important concerns of online shoppers.</a:t>
            </a:r>
          </a:p>
        </p:txBody>
      </p:sp>
    </p:spTree>
    <p:extLst>
      <p:ext uri="{BB962C8B-B14F-4D97-AF65-F5344CB8AC3E}">
        <p14:creationId xmlns:p14="http://schemas.microsoft.com/office/powerpoint/2010/main" xmlns="" val="1996530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altLang="en-US" smtClean="0"/>
              <a:t>Digital Agenda Scoreboard 2014</a:t>
            </a:r>
            <a:endParaRPr lang="en-GB" altLang="en-US"/>
          </a:p>
        </p:txBody>
      </p:sp>
      <p:sp>
        <p:nvSpPr>
          <p:cNvPr id="5" name="Slide Number Placeholder 4"/>
          <p:cNvSpPr>
            <a:spLocks noGrp="1"/>
          </p:cNvSpPr>
          <p:nvPr>
            <p:ph type="sldNum" sz="quarter" idx="12"/>
          </p:nvPr>
        </p:nvSpPr>
        <p:spPr/>
        <p:txBody>
          <a:bodyPr/>
          <a:lstStyle/>
          <a:p>
            <a:fld id="{C264AF58-99D4-4FB8-A946-524E83B866D9}" type="slidenum">
              <a:rPr lang="en-GB" altLang="en-US" smtClean="0"/>
              <a:pPr/>
              <a:t>4</a:t>
            </a:fld>
            <a:endParaRPr lang="en-GB" altLang="en-US" dirty="0"/>
          </a:p>
        </p:txBody>
      </p:sp>
      <p:sp>
        <p:nvSpPr>
          <p:cNvPr id="7" name="Content Placeholder 2"/>
          <p:cNvSpPr>
            <a:spLocks noGrp="1"/>
          </p:cNvSpPr>
          <p:nvPr>
            <p:ph idx="1"/>
          </p:nvPr>
        </p:nvSpPr>
        <p:spPr>
          <a:xfrm>
            <a:off x="323528" y="1916832"/>
            <a:ext cx="8229600" cy="3529013"/>
          </a:xfrm>
        </p:spPr>
        <p:txBody>
          <a:bodyPr/>
          <a:lstStyle/>
          <a:p>
            <a:pPr marL="0" lvl="0" indent="0" algn="just">
              <a:spcBef>
                <a:spcPct val="0"/>
              </a:spcBef>
              <a:buClrTx/>
              <a:buNone/>
            </a:pPr>
            <a:r>
              <a:rPr lang="en-GB" sz="1200" i="0" kern="1200" dirty="0">
                <a:solidFill>
                  <a:schemeClr val="tx1"/>
                </a:solidFill>
                <a:latin typeface="Verdana" pitchFamily="34" charset="0"/>
              </a:rPr>
              <a:t>While 44% of citizens shop online nationally, only 15% cross a border to another Member State when doing so (9% do both, while 6% buy only from abroad, mostly in smaller Member States with a less developed offer). Cross-border online shopping is advancing regularly, adding six and a half percentage points in four years to reach nearly 15% in </a:t>
            </a:r>
            <a:r>
              <a:rPr lang="en-GB" sz="1200" i="0" kern="1200" dirty="0" smtClean="0">
                <a:solidFill>
                  <a:schemeClr val="tx1"/>
                </a:solidFill>
                <a:latin typeface="Verdana" pitchFamily="34" charset="0"/>
              </a:rPr>
              <a:t>2014.  </a:t>
            </a:r>
            <a:r>
              <a:rPr lang="en-GB" sz="1200" i="0" kern="1200" dirty="0">
                <a:solidFill>
                  <a:schemeClr val="tx1"/>
                </a:solidFill>
                <a:latin typeface="Verdana" pitchFamily="34" charset="0"/>
              </a:rPr>
              <a:t>Smaller member states do not only have higher levels of cross-border shopping, but display also higher growth. </a:t>
            </a:r>
          </a:p>
          <a:p>
            <a:endParaRPr lang="en-GB" dirty="0"/>
          </a:p>
        </p:txBody>
      </p:sp>
      <p:sp>
        <p:nvSpPr>
          <p:cNvPr id="8" name="Title 1"/>
          <p:cNvSpPr>
            <a:spLocks noGrp="1"/>
          </p:cNvSpPr>
          <p:nvPr>
            <p:ph type="title"/>
          </p:nvPr>
        </p:nvSpPr>
        <p:spPr>
          <a:xfrm>
            <a:off x="457200" y="1052736"/>
            <a:ext cx="8229600" cy="936625"/>
          </a:xfrm>
        </p:spPr>
        <p:txBody>
          <a:bodyPr/>
          <a:lstStyle/>
          <a:p>
            <a:pPr algn="ctr"/>
            <a:r>
              <a:rPr lang="fr-BE" sz="2000" dirty="0" smtClean="0"/>
              <a:t>Cross-border eCommerce by </a:t>
            </a:r>
            <a:r>
              <a:rPr lang="fr-BE" sz="2000" dirty="0" err="1" smtClean="0"/>
              <a:t>citizens</a:t>
            </a:r>
            <a:endParaRPr lang="en-GB" sz="2000" dirty="0"/>
          </a:p>
        </p:txBody>
      </p:sp>
      <p:pic>
        <p:nvPicPr>
          <p:cNvPr id="2051" name="Picture 3" descr="C:\Users\ilvrima\AppData\Local\Microsoft\Windows\Temporary Internet Files\Content.IE5\I8K17OB2\chart (1).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068960"/>
            <a:ext cx="9144000" cy="37890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18339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0728"/>
            <a:ext cx="8229600" cy="936625"/>
          </a:xfrm>
        </p:spPr>
        <p:txBody>
          <a:bodyPr/>
          <a:lstStyle/>
          <a:p>
            <a:pPr algn="ctr"/>
            <a:r>
              <a:rPr lang="fr-BE" sz="2000" dirty="0" err="1" smtClean="0"/>
              <a:t>Concerns</a:t>
            </a:r>
            <a:r>
              <a:rPr lang="fr-BE" sz="2000" dirty="0" smtClean="0"/>
              <a:t> </a:t>
            </a:r>
            <a:r>
              <a:rPr lang="fr-BE" sz="2000" dirty="0" err="1" smtClean="0"/>
              <a:t>when</a:t>
            </a:r>
            <a:r>
              <a:rPr lang="fr-BE" sz="2000" dirty="0" smtClean="0"/>
              <a:t> shopping online cross-border</a:t>
            </a:r>
            <a:endParaRPr lang="en-GB" sz="2000" dirty="0"/>
          </a:p>
        </p:txBody>
      </p:sp>
      <p:sp>
        <p:nvSpPr>
          <p:cNvPr id="3" name="Content Placeholder 2"/>
          <p:cNvSpPr>
            <a:spLocks noGrp="1"/>
          </p:cNvSpPr>
          <p:nvPr>
            <p:ph idx="1"/>
          </p:nvPr>
        </p:nvSpPr>
        <p:spPr>
          <a:xfrm>
            <a:off x="323528" y="1772816"/>
            <a:ext cx="8229600" cy="3529013"/>
          </a:xfrm>
        </p:spPr>
        <p:txBody>
          <a:bodyPr/>
          <a:lstStyle/>
          <a:p>
            <a:r>
              <a:rPr lang="en-GB" sz="1200" i="0" dirty="0" smtClean="0">
                <a:solidFill>
                  <a:schemeClr val="tx1"/>
                </a:solidFill>
              </a:rPr>
              <a:t>Consumer's main </a:t>
            </a:r>
            <a:r>
              <a:rPr lang="en-GB" sz="1200" i="0" dirty="0">
                <a:solidFill>
                  <a:schemeClr val="tx1"/>
                </a:solidFill>
              </a:rPr>
              <a:t>concerns with cross-border shopping relate </a:t>
            </a:r>
            <a:r>
              <a:rPr lang="en-GB" sz="1200" i="0" dirty="0" smtClean="0">
                <a:solidFill>
                  <a:schemeClr val="tx1"/>
                </a:solidFill>
              </a:rPr>
              <a:t>to delivery in terms of cost and time, followed by solving problems in case of products which are not up to expectations.</a:t>
            </a:r>
            <a:endParaRPr lang="en-GB" sz="1200" dirty="0"/>
          </a:p>
        </p:txBody>
      </p:sp>
      <p:sp>
        <p:nvSpPr>
          <p:cNvPr id="4" name="Footer Placeholder 3"/>
          <p:cNvSpPr>
            <a:spLocks noGrp="1"/>
          </p:cNvSpPr>
          <p:nvPr>
            <p:ph type="ftr" sz="quarter" idx="11"/>
          </p:nvPr>
        </p:nvSpPr>
        <p:spPr>
          <a:xfrm>
            <a:off x="6248400" y="6453336"/>
            <a:ext cx="2895600" cy="476250"/>
          </a:xfrm>
        </p:spPr>
        <p:txBody>
          <a:bodyPr/>
          <a:lstStyle/>
          <a:p>
            <a:r>
              <a:rPr lang="en-GB" altLang="en-US" dirty="0" smtClean="0"/>
              <a:t>Digital Agenda Scoreboard 2015</a:t>
            </a:r>
            <a:endParaRPr lang="en-GB" altLang="en-US" dirty="0"/>
          </a:p>
        </p:txBody>
      </p:sp>
      <p:sp>
        <p:nvSpPr>
          <p:cNvPr id="5" name="Slide Number Placeholder 4"/>
          <p:cNvSpPr>
            <a:spLocks noGrp="1"/>
          </p:cNvSpPr>
          <p:nvPr>
            <p:ph type="sldNum" sz="quarter" idx="12"/>
          </p:nvPr>
        </p:nvSpPr>
        <p:spPr/>
        <p:txBody>
          <a:bodyPr/>
          <a:lstStyle/>
          <a:p>
            <a:fld id="{C264AF58-99D4-4FB8-A946-524E83B866D9}" type="slidenum">
              <a:rPr lang="en-GB" altLang="en-US" smtClean="0"/>
              <a:pPr/>
              <a:t>5</a:t>
            </a:fld>
            <a:endParaRPr lang="en-GB" altLang="en-US" dirty="0"/>
          </a:p>
        </p:txBody>
      </p:sp>
      <p:graphicFrame>
        <p:nvGraphicFramePr>
          <p:cNvPr id="6" name="Content Placeholder 7"/>
          <p:cNvGraphicFramePr>
            <a:graphicFrameLocks/>
          </p:cNvGraphicFramePr>
          <p:nvPr>
            <p:extLst>
              <p:ext uri="{D42A27DB-BD31-4B8C-83A1-F6EECF244321}">
                <p14:modId xmlns:p14="http://schemas.microsoft.com/office/powerpoint/2010/main" xmlns="" val="586851680"/>
              </p:ext>
            </p:extLst>
          </p:nvPr>
        </p:nvGraphicFramePr>
        <p:xfrm>
          <a:off x="215008" y="2306632"/>
          <a:ext cx="8928992"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28056" y="6165304"/>
            <a:ext cx="6156176" cy="461665"/>
          </a:xfrm>
          <a:prstGeom prst="rect">
            <a:avLst/>
          </a:prstGeom>
        </p:spPr>
        <p:txBody>
          <a:bodyPr wrap="square">
            <a:spAutoFit/>
          </a:bodyPr>
          <a:lstStyle/>
          <a:p>
            <a:r>
              <a:rPr lang="en-GB" dirty="0">
                <a:solidFill>
                  <a:schemeClr val="tx1"/>
                </a:solidFill>
              </a:rPr>
              <a:t>Source: European Commission, Consumer survey identifying the main cross-border obstacles to the DSM and where they matter most, forthcoming 2015 </a:t>
            </a:r>
          </a:p>
        </p:txBody>
      </p:sp>
    </p:spTree>
    <p:extLst>
      <p:ext uri="{BB962C8B-B14F-4D97-AF65-F5344CB8AC3E}">
        <p14:creationId xmlns:p14="http://schemas.microsoft.com/office/powerpoint/2010/main" xmlns="" val="1027084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0728"/>
            <a:ext cx="8229600" cy="936625"/>
          </a:xfrm>
        </p:spPr>
        <p:txBody>
          <a:bodyPr/>
          <a:lstStyle/>
          <a:p>
            <a:pPr algn="ctr"/>
            <a:r>
              <a:rPr lang="fr-BE" sz="2000" dirty="0"/>
              <a:t>eCommerce by </a:t>
            </a:r>
            <a:r>
              <a:rPr lang="fr-BE" sz="2000" dirty="0" err="1" smtClean="0"/>
              <a:t>companies</a:t>
            </a:r>
            <a:endParaRPr lang="en-GB" sz="2000" dirty="0"/>
          </a:p>
        </p:txBody>
      </p:sp>
      <p:sp>
        <p:nvSpPr>
          <p:cNvPr id="3" name="Content Placeholder 2"/>
          <p:cNvSpPr>
            <a:spLocks noGrp="1"/>
          </p:cNvSpPr>
          <p:nvPr>
            <p:ph idx="1"/>
          </p:nvPr>
        </p:nvSpPr>
        <p:spPr>
          <a:xfrm>
            <a:off x="539552" y="1700808"/>
            <a:ext cx="8229600" cy="3529013"/>
          </a:xfrm>
        </p:spPr>
        <p:txBody>
          <a:bodyPr/>
          <a:lstStyle/>
          <a:p>
            <a:pPr marL="0" lvl="0" indent="0" algn="just">
              <a:spcBef>
                <a:spcPct val="0"/>
              </a:spcBef>
              <a:buClrTx/>
              <a:buNone/>
            </a:pPr>
            <a:r>
              <a:rPr lang="en-GB" sz="1200" i="0" kern="1200" dirty="0" smtClean="0">
                <a:solidFill>
                  <a:schemeClr val="tx1"/>
                </a:solidFill>
              </a:rPr>
              <a:t>European SMEs continue to miss out on the opportunities of online sales. Only 14.5% of them sell online, which represents an increase of only 3.5 percentage points over five years. is growing at a glacial pace, reaching 14% in 2013, compared to a DAE baseline of 12%. Interestingly, the best performing countries include the Czech Republic and Croatia. Even the best performing countries are far from the EU-wide target of 33% by 2015 . </a:t>
            </a:r>
            <a:r>
              <a:rPr lang="fr-BE" sz="1200" i="0" kern="1200" dirty="0">
                <a:solidFill>
                  <a:schemeClr val="tx1"/>
                </a:solidFill>
              </a:rPr>
              <a:t>Large </a:t>
            </a:r>
            <a:r>
              <a:rPr lang="fr-BE" sz="1200" i="0" kern="1200" dirty="0" err="1">
                <a:solidFill>
                  <a:schemeClr val="tx1"/>
                </a:solidFill>
              </a:rPr>
              <a:t>companies</a:t>
            </a:r>
            <a:r>
              <a:rPr lang="fr-BE" sz="1200" i="0" kern="1200" dirty="0">
                <a:solidFill>
                  <a:schemeClr val="tx1"/>
                </a:solidFill>
              </a:rPr>
              <a:t>, on the </a:t>
            </a:r>
            <a:r>
              <a:rPr lang="fr-BE" sz="1200" i="0" kern="1200" dirty="0" err="1">
                <a:solidFill>
                  <a:schemeClr val="tx1"/>
                </a:solidFill>
              </a:rPr>
              <a:t>other</a:t>
            </a:r>
            <a:r>
              <a:rPr lang="fr-BE" sz="1200" i="0" kern="1200" dirty="0">
                <a:solidFill>
                  <a:schemeClr val="tx1"/>
                </a:solidFill>
              </a:rPr>
              <a:t> hand, are </a:t>
            </a:r>
            <a:r>
              <a:rPr lang="fr-BE" sz="1200" i="0" kern="1200" dirty="0" err="1">
                <a:solidFill>
                  <a:schemeClr val="tx1"/>
                </a:solidFill>
              </a:rPr>
              <a:t>much</a:t>
            </a:r>
            <a:r>
              <a:rPr lang="fr-BE" sz="1200" i="0" kern="1200" dirty="0">
                <a:solidFill>
                  <a:schemeClr val="tx1"/>
                </a:solidFill>
              </a:rPr>
              <a:t> more active, </a:t>
            </a:r>
            <a:r>
              <a:rPr lang="fr-BE" sz="1200" i="0" kern="1200" dirty="0" err="1">
                <a:solidFill>
                  <a:schemeClr val="tx1"/>
                </a:solidFill>
              </a:rPr>
              <a:t>with</a:t>
            </a:r>
            <a:r>
              <a:rPr lang="fr-BE" sz="1200" i="0" kern="1200" dirty="0">
                <a:solidFill>
                  <a:schemeClr val="tx1"/>
                </a:solidFill>
              </a:rPr>
              <a:t> 35% of </a:t>
            </a:r>
            <a:r>
              <a:rPr lang="fr-BE" sz="1200" i="0" kern="1200" dirty="0" err="1">
                <a:solidFill>
                  <a:schemeClr val="tx1"/>
                </a:solidFill>
              </a:rPr>
              <a:t>them</a:t>
            </a:r>
            <a:r>
              <a:rPr lang="fr-BE" sz="1200" i="0" kern="1200" dirty="0">
                <a:solidFill>
                  <a:schemeClr val="tx1"/>
                </a:solidFill>
              </a:rPr>
              <a:t> </a:t>
            </a:r>
            <a:r>
              <a:rPr lang="fr-BE" sz="1200" i="0" kern="1200" dirty="0" err="1">
                <a:solidFill>
                  <a:schemeClr val="tx1"/>
                </a:solidFill>
              </a:rPr>
              <a:t>selling</a:t>
            </a:r>
            <a:r>
              <a:rPr lang="fr-BE" sz="1200" i="0" kern="1200" dirty="0">
                <a:solidFill>
                  <a:schemeClr val="tx1"/>
                </a:solidFill>
              </a:rPr>
              <a:t> online. This </a:t>
            </a:r>
            <a:r>
              <a:rPr lang="fr-BE" sz="1200" i="0" kern="1200" dirty="0" err="1">
                <a:solidFill>
                  <a:schemeClr val="tx1"/>
                </a:solidFill>
              </a:rPr>
              <a:t>represents</a:t>
            </a:r>
            <a:r>
              <a:rPr lang="fr-BE" sz="1200" i="0" kern="1200" dirty="0">
                <a:solidFill>
                  <a:schemeClr val="tx1"/>
                </a:solidFill>
              </a:rPr>
              <a:t> a gain of 6 </a:t>
            </a:r>
            <a:r>
              <a:rPr lang="fr-BE" sz="1200" i="0" kern="1200" dirty="0" err="1">
                <a:solidFill>
                  <a:schemeClr val="tx1"/>
                </a:solidFill>
              </a:rPr>
              <a:t>percentage</a:t>
            </a:r>
            <a:r>
              <a:rPr lang="fr-BE" sz="1200" i="0" kern="1200" dirty="0">
                <a:solidFill>
                  <a:schemeClr val="tx1"/>
                </a:solidFill>
              </a:rPr>
              <a:t> points over the last five </a:t>
            </a:r>
            <a:r>
              <a:rPr lang="fr-BE" sz="1200" i="0" kern="1200" dirty="0" err="1">
                <a:solidFill>
                  <a:schemeClr val="tx1"/>
                </a:solidFill>
              </a:rPr>
              <a:t>years</a:t>
            </a:r>
            <a:r>
              <a:rPr lang="fr-BE" sz="1200" i="0" kern="1200" dirty="0">
                <a:solidFill>
                  <a:schemeClr val="tx1"/>
                </a:solidFill>
              </a:rPr>
              <a:t>. </a:t>
            </a:r>
            <a:r>
              <a:rPr lang="fr-BE" sz="1200" i="0" kern="1200" dirty="0" err="1">
                <a:solidFill>
                  <a:schemeClr val="tx1"/>
                </a:solidFill>
              </a:rPr>
              <a:t>Thus</a:t>
            </a:r>
            <a:r>
              <a:rPr lang="fr-BE" sz="1200" i="0" kern="1200" dirty="0">
                <a:solidFill>
                  <a:schemeClr val="tx1"/>
                </a:solidFill>
              </a:rPr>
              <a:t> the gap </a:t>
            </a:r>
            <a:r>
              <a:rPr lang="fr-BE" sz="1200" i="0" kern="1200" dirty="0" err="1">
                <a:solidFill>
                  <a:schemeClr val="tx1"/>
                </a:solidFill>
              </a:rPr>
              <a:t>between</a:t>
            </a:r>
            <a:r>
              <a:rPr lang="fr-BE" sz="1200" i="0" kern="1200" dirty="0">
                <a:solidFill>
                  <a:schemeClr val="tx1"/>
                </a:solidFill>
              </a:rPr>
              <a:t> </a:t>
            </a:r>
            <a:r>
              <a:rPr lang="fr-BE" sz="1200" i="0" kern="1200" dirty="0" err="1">
                <a:solidFill>
                  <a:schemeClr val="tx1"/>
                </a:solidFill>
              </a:rPr>
              <a:t>SMEs</a:t>
            </a:r>
            <a:r>
              <a:rPr lang="fr-BE" sz="1200" i="0" kern="1200" dirty="0">
                <a:solidFill>
                  <a:schemeClr val="tx1"/>
                </a:solidFill>
              </a:rPr>
              <a:t> and large </a:t>
            </a:r>
            <a:r>
              <a:rPr lang="fr-BE" sz="1200" i="0" kern="1200" dirty="0" err="1">
                <a:solidFill>
                  <a:schemeClr val="tx1"/>
                </a:solidFill>
              </a:rPr>
              <a:t>companies</a:t>
            </a:r>
            <a:r>
              <a:rPr lang="fr-BE" sz="1200" i="0" kern="1200" dirty="0">
                <a:solidFill>
                  <a:schemeClr val="tx1"/>
                </a:solidFill>
              </a:rPr>
              <a:t> has </a:t>
            </a:r>
            <a:r>
              <a:rPr lang="fr-BE" sz="1200" i="0" kern="1200" dirty="0" err="1">
                <a:solidFill>
                  <a:schemeClr val="tx1"/>
                </a:solidFill>
              </a:rPr>
              <a:t>increased</a:t>
            </a:r>
            <a:r>
              <a:rPr lang="fr-BE" sz="1200" i="0" kern="1200" dirty="0">
                <a:solidFill>
                  <a:schemeClr val="tx1"/>
                </a:solidFill>
              </a:rPr>
              <a:t> </a:t>
            </a:r>
            <a:r>
              <a:rPr lang="fr-BE" sz="1200" i="0" kern="1200" dirty="0" err="1">
                <a:solidFill>
                  <a:schemeClr val="tx1"/>
                </a:solidFill>
              </a:rPr>
              <a:t>since</a:t>
            </a:r>
            <a:r>
              <a:rPr lang="fr-BE" sz="1200" i="0" kern="1200" dirty="0">
                <a:solidFill>
                  <a:schemeClr val="tx1"/>
                </a:solidFill>
              </a:rPr>
              <a:t> the Digital Agenda </a:t>
            </a:r>
            <a:r>
              <a:rPr lang="fr-BE" sz="1200" i="0" kern="1200" dirty="0" err="1">
                <a:solidFill>
                  <a:schemeClr val="tx1"/>
                </a:solidFill>
              </a:rPr>
              <a:t>was</a:t>
            </a:r>
            <a:r>
              <a:rPr lang="fr-BE" sz="1200" i="0" kern="1200" dirty="0">
                <a:solidFill>
                  <a:schemeClr val="tx1"/>
                </a:solidFill>
              </a:rPr>
              <a:t> </a:t>
            </a:r>
            <a:r>
              <a:rPr lang="fr-BE" sz="1200" i="0" kern="1200" dirty="0" err="1">
                <a:solidFill>
                  <a:schemeClr val="tx1"/>
                </a:solidFill>
              </a:rPr>
              <a:t>launched</a:t>
            </a:r>
            <a:r>
              <a:rPr lang="fr-BE" sz="1200" i="0" kern="1200" dirty="0">
                <a:solidFill>
                  <a:schemeClr val="tx1"/>
                </a:solidFill>
              </a:rPr>
              <a:t>. </a:t>
            </a:r>
            <a:endParaRPr lang="en-GB" sz="1200" i="0" kern="1200" dirty="0">
              <a:solidFill>
                <a:schemeClr val="tx1"/>
              </a:solidFill>
            </a:endParaRPr>
          </a:p>
          <a:p>
            <a:pPr marL="0" lvl="0" indent="0" algn="just" fontAlgn="auto">
              <a:spcAft>
                <a:spcPts val="0"/>
              </a:spcAft>
              <a:buClrTx/>
              <a:buNone/>
            </a:pPr>
            <a:endParaRPr lang="en-GB" sz="1400" i="0" kern="1200" dirty="0" smtClean="0">
              <a:solidFill>
                <a:prstClr val="black"/>
              </a:solidFill>
              <a:latin typeface="Arial Narrow" panose="020B0606020202030204" pitchFamily="34" charset="0"/>
            </a:endParaRPr>
          </a:p>
          <a:p>
            <a:endParaRPr lang="en-GB" dirty="0"/>
          </a:p>
        </p:txBody>
      </p:sp>
      <p:sp>
        <p:nvSpPr>
          <p:cNvPr id="4" name="Footer Placeholder 3"/>
          <p:cNvSpPr>
            <a:spLocks noGrp="1"/>
          </p:cNvSpPr>
          <p:nvPr>
            <p:ph type="ftr" sz="quarter" idx="11"/>
          </p:nvPr>
        </p:nvSpPr>
        <p:spPr/>
        <p:txBody>
          <a:bodyPr/>
          <a:lstStyle/>
          <a:p>
            <a:r>
              <a:rPr lang="en-GB" altLang="en-US" smtClean="0"/>
              <a:t>Digital Agenda Scoreboard 2014</a:t>
            </a:r>
            <a:endParaRPr lang="en-GB" altLang="en-US"/>
          </a:p>
        </p:txBody>
      </p:sp>
      <p:sp>
        <p:nvSpPr>
          <p:cNvPr id="5" name="Slide Number Placeholder 4"/>
          <p:cNvSpPr>
            <a:spLocks noGrp="1"/>
          </p:cNvSpPr>
          <p:nvPr>
            <p:ph type="sldNum" sz="quarter" idx="12"/>
          </p:nvPr>
        </p:nvSpPr>
        <p:spPr/>
        <p:txBody>
          <a:bodyPr/>
          <a:lstStyle/>
          <a:p>
            <a:fld id="{C264AF58-99D4-4FB8-A946-524E83B866D9}" type="slidenum">
              <a:rPr lang="en-GB" altLang="en-US" smtClean="0"/>
              <a:pPr/>
              <a:t>6</a:t>
            </a:fld>
            <a:endParaRPr lang="en-GB" altLang="en-US" dirty="0"/>
          </a:p>
        </p:txBody>
      </p:sp>
      <p:pic>
        <p:nvPicPr>
          <p:cNvPr id="4098" name="Picture 2" descr="C:\Users\ilvrima\AppData\Local\Microsoft\Windows\Temporary Internet Files\Content.IE5\I8K17OB2\chart.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212976"/>
            <a:ext cx="9144000" cy="36450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26873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4884"/>
            <a:ext cx="3707904" cy="936625"/>
          </a:xfrm>
        </p:spPr>
        <p:txBody>
          <a:bodyPr/>
          <a:lstStyle/>
          <a:p>
            <a:pPr algn="ctr"/>
            <a:r>
              <a:rPr lang="fr-BE" sz="2000" dirty="0" err="1" smtClean="0"/>
              <a:t>Barriers</a:t>
            </a:r>
            <a:r>
              <a:rPr lang="fr-BE" sz="2000" dirty="0" smtClean="0"/>
              <a:t> to </a:t>
            </a:r>
            <a:r>
              <a:rPr lang="fr-BE" sz="2000" dirty="0" err="1" smtClean="0"/>
              <a:t>selling</a:t>
            </a:r>
            <a:r>
              <a:rPr lang="fr-BE" sz="2000" dirty="0" smtClean="0"/>
              <a:t> online</a:t>
            </a:r>
            <a:endParaRPr lang="en-GB" sz="2000" dirty="0"/>
          </a:p>
        </p:txBody>
      </p:sp>
      <p:sp>
        <p:nvSpPr>
          <p:cNvPr id="4" name="Footer Placeholder 3"/>
          <p:cNvSpPr>
            <a:spLocks noGrp="1"/>
          </p:cNvSpPr>
          <p:nvPr>
            <p:ph type="ftr" sz="quarter" idx="11"/>
          </p:nvPr>
        </p:nvSpPr>
        <p:spPr>
          <a:xfrm>
            <a:off x="179512" y="6334974"/>
            <a:ext cx="3451702" cy="476250"/>
          </a:xfrm>
        </p:spPr>
        <p:txBody>
          <a:bodyPr/>
          <a:lstStyle/>
          <a:p>
            <a:r>
              <a:rPr lang="en-GB" altLang="en-US" dirty="0" smtClean="0"/>
              <a:t>Digital Agenda Scoreboard 2015</a:t>
            </a:r>
          </a:p>
          <a:p>
            <a:r>
              <a:rPr lang="fr-BE" altLang="en-US" sz="1200" i="1" dirty="0" smtClean="0"/>
              <a:t>Source: Flash </a:t>
            </a:r>
            <a:r>
              <a:rPr lang="fr-BE" altLang="en-US" sz="1200" i="1" dirty="0" err="1" smtClean="0"/>
              <a:t>Eurobarometer</a:t>
            </a:r>
            <a:r>
              <a:rPr lang="fr-BE" altLang="en-US" sz="1200" i="1" dirty="0" smtClean="0"/>
              <a:t> 413 (2015)</a:t>
            </a:r>
            <a:endParaRPr lang="en-GB" altLang="en-US" sz="1200" i="1" dirty="0"/>
          </a:p>
        </p:txBody>
      </p:sp>
      <p:sp>
        <p:nvSpPr>
          <p:cNvPr id="5" name="Slide Number Placeholder 4"/>
          <p:cNvSpPr>
            <a:spLocks noGrp="1"/>
          </p:cNvSpPr>
          <p:nvPr>
            <p:ph type="sldNum" sz="quarter" idx="12"/>
          </p:nvPr>
        </p:nvSpPr>
        <p:spPr/>
        <p:txBody>
          <a:bodyPr/>
          <a:lstStyle/>
          <a:p>
            <a:fld id="{C264AF58-99D4-4FB8-A946-524E83B866D9}" type="slidenum">
              <a:rPr lang="en-GB" altLang="en-US" smtClean="0"/>
              <a:pPr/>
              <a:t>7</a:t>
            </a:fld>
            <a:endParaRPr lang="en-GB" altLang="en-US" dirty="0"/>
          </a:p>
        </p:txBody>
      </p:sp>
      <p:sp>
        <p:nvSpPr>
          <p:cNvPr id="6" name="Rectangle 5"/>
          <p:cNvSpPr/>
          <p:nvPr/>
        </p:nvSpPr>
        <p:spPr>
          <a:xfrm>
            <a:off x="4499992" y="5805264"/>
            <a:ext cx="4572000" cy="461665"/>
          </a:xfrm>
          <a:prstGeom prst="rect">
            <a:avLst/>
          </a:prstGeom>
        </p:spPr>
        <p:txBody>
          <a:bodyPr>
            <a:spAutoFit/>
          </a:bodyPr>
          <a:lstStyle/>
          <a:p>
            <a:pPr algn="ctr"/>
            <a:r>
              <a:rPr lang="en-GB" i="1" dirty="0"/>
              <a:t>Source: Flash </a:t>
            </a:r>
            <a:r>
              <a:rPr lang="en-GB" i="1" dirty="0" err="1"/>
              <a:t>Eurobarometer</a:t>
            </a:r>
            <a:r>
              <a:rPr lang="en-GB" i="1" dirty="0"/>
              <a:t> 413 (2015) on Companies engaged in online </a:t>
            </a:r>
            <a:r>
              <a:rPr lang="en-GB" i="1" dirty="0" smtClean="0"/>
              <a:t>activities</a:t>
            </a:r>
            <a:endParaRPr lang="en-GB" dirty="0"/>
          </a:p>
        </p:txBody>
      </p:sp>
      <p:sp>
        <p:nvSpPr>
          <p:cNvPr id="3" name="Content Placeholder 2"/>
          <p:cNvSpPr>
            <a:spLocks noGrp="1"/>
          </p:cNvSpPr>
          <p:nvPr>
            <p:ph idx="1"/>
          </p:nvPr>
        </p:nvSpPr>
        <p:spPr>
          <a:xfrm>
            <a:off x="-180528" y="1916832"/>
            <a:ext cx="3816424" cy="3821522"/>
          </a:xfrm>
        </p:spPr>
        <p:txBody>
          <a:bodyPr/>
          <a:lstStyle/>
          <a:p>
            <a:r>
              <a:rPr lang="fr-BE" sz="1400" i="0" dirty="0" smtClean="0"/>
              <a:t>For </a:t>
            </a:r>
            <a:r>
              <a:rPr lang="fr-BE" sz="1400" i="0" dirty="0" err="1" smtClean="0"/>
              <a:t>companies</a:t>
            </a:r>
            <a:r>
              <a:rPr lang="fr-BE" sz="1400" i="0" dirty="0" smtClean="0"/>
              <a:t> </a:t>
            </a:r>
            <a:r>
              <a:rPr lang="fr-BE" sz="1400" i="0" dirty="0" err="1" smtClean="0"/>
              <a:t>who</a:t>
            </a:r>
            <a:r>
              <a:rPr lang="fr-BE" sz="1400" i="0" dirty="0" smtClean="0"/>
              <a:t> are not </a:t>
            </a:r>
            <a:r>
              <a:rPr lang="fr-BE" sz="1400" i="0" dirty="0" err="1" smtClean="0"/>
              <a:t>selling</a:t>
            </a:r>
            <a:r>
              <a:rPr lang="fr-BE" sz="1400" i="0" dirty="0" smtClean="0"/>
              <a:t> online, the </a:t>
            </a:r>
            <a:r>
              <a:rPr lang="fr-BE" sz="1400" i="0" dirty="0" err="1" smtClean="0"/>
              <a:t>delivery</a:t>
            </a:r>
            <a:r>
              <a:rPr lang="fr-BE" sz="1400" i="0" dirty="0" smtClean="0"/>
              <a:t> system </a:t>
            </a:r>
            <a:r>
              <a:rPr lang="fr-BE" sz="1400" i="0" dirty="0" err="1" smtClean="0"/>
              <a:t>is</a:t>
            </a:r>
            <a:r>
              <a:rPr lang="fr-BE" sz="1400" i="0" dirty="0" smtClean="0"/>
              <a:t> </a:t>
            </a:r>
            <a:r>
              <a:rPr lang="fr-BE" sz="1400" i="0" dirty="0" err="1" smtClean="0"/>
              <a:t>overwhelmingly</a:t>
            </a:r>
            <a:r>
              <a:rPr lang="fr-BE" sz="1400" i="0" dirty="0" smtClean="0"/>
              <a:t> the </a:t>
            </a:r>
            <a:r>
              <a:rPr lang="fr-BE" sz="1400" i="0" dirty="0" err="1" smtClean="0"/>
              <a:t>most</a:t>
            </a:r>
            <a:r>
              <a:rPr lang="fr-BE" sz="1400" i="0" dirty="0" smtClean="0"/>
              <a:t> important </a:t>
            </a:r>
            <a:r>
              <a:rPr lang="fr-BE" sz="1400" i="0" dirty="0" err="1" smtClean="0"/>
              <a:t>concern</a:t>
            </a:r>
            <a:r>
              <a:rPr lang="fr-BE" sz="1400" i="0" dirty="0" smtClean="0"/>
              <a:t>, </a:t>
            </a:r>
            <a:r>
              <a:rPr lang="fr-BE" sz="1400" i="0" dirty="0" err="1" smtClean="0"/>
              <a:t>either</a:t>
            </a:r>
            <a:r>
              <a:rPr lang="fr-BE" sz="1400" i="0" dirty="0" smtClean="0"/>
              <a:t> via direct shipping </a:t>
            </a:r>
            <a:r>
              <a:rPr lang="fr-BE" sz="1400" i="0" dirty="0" err="1" smtClean="0"/>
              <a:t>costs</a:t>
            </a:r>
            <a:r>
              <a:rPr lang="fr-BE" sz="1400" i="0" dirty="0" smtClean="0"/>
              <a:t> or via the </a:t>
            </a:r>
            <a:r>
              <a:rPr lang="fr-BE" sz="1400" i="0" dirty="0" err="1" smtClean="0"/>
              <a:t>cost</a:t>
            </a:r>
            <a:r>
              <a:rPr lang="fr-BE" sz="1400" i="0" dirty="0" smtClean="0"/>
              <a:t> of </a:t>
            </a:r>
            <a:r>
              <a:rPr lang="fr-BE" sz="1400" i="0" dirty="0" err="1" smtClean="0"/>
              <a:t>guarantees</a:t>
            </a:r>
            <a:r>
              <a:rPr lang="fr-BE" sz="1400" i="0" dirty="0" smtClean="0"/>
              <a:t> and </a:t>
            </a:r>
            <a:r>
              <a:rPr lang="fr-BE" sz="1400" i="0" dirty="0" err="1" smtClean="0"/>
              <a:t>returns</a:t>
            </a:r>
            <a:r>
              <a:rPr lang="fr-BE" sz="1400" i="0" dirty="0" smtClean="0"/>
              <a:t>, </a:t>
            </a:r>
            <a:r>
              <a:rPr lang="fr-BE" sz="1400" i="0" dirty="0" err="1" smtClean="0"/>
              <a:t>although</a:t>
            </a:r>
            <a:r>
              <a:rPr lang="fr-BE" sz="1400" i="0" dirty="0" smtClean="0"/>
              <a:t> </a:t>
            </a:r>
            <a:r>
              <a:rPr lang="fr-BE" sz="1400" i="0" dirty="0" err="1" smtClean="0"/>
              <a:t>uncertainty</a:t>
            </a:r>
            <a:r>
              <a:rPr lang="fr-BE" sz="1400" i="0" dirty="0" smtClean="0"/>
              <a:t> about the applicable </a:t>
            </a:r>
            <a:r>
              <a:rPr lang="fr-BE" sz="1400" i="0" dirty="0" err="1" smtClean="0"/>
              <a:t>law</a:t>
            </a:r>
            <a:r>
              <a:rPr lang="fr-BE" sz="1400" i="0" dirty="0" smtClean="0"/>
              <a:t> </a:t>
            </a:r>
            <a:r>
              <a:rPr lang="fr-BE" sz="1400" i="0" dirty="0" err="1" smtClean="0"/>
              <a:t>follows</a:t>
            </a:r>
            <a:r>
              <a:rPr lang="fr-BE" sz="1400" i="0" dirty="0" smtClean="0"/>
              <a:t> a close </a:t>
            </a:r>
            <a:r>
              <a:rPr lang="fr-BE" sz="1400" i="0" dirty="0" err="1" smtClean="0"/>
              <a:t>third</a:t>
            </a:r>
            <a:r>
              <a:rPr lang="fr-BE" sz="1400" i="0" dirty="0" smtClean="0"/>
              <a:t>.</a:t>
            </a:r>
          </a:p>
          <a:p>
            <a:endParaRPr lang="fr-BE" sz="1400" i="0" dirty="0"/>
          </a:p>
          <a:p>
            <a:r>
              <a:rPr lang="en-GB" sz="1400" i="0" dirty="0" smtClean="0"/>
              <a:t>In general, SMEs are more concerned about most of the barriers than large firms, and micro enterprises more than SMEs. Selling online requires an up-front investment (in terms of money but also in terms of time, e.g. to </a:t>
            </a:r>
            <a:r>
              <a:rPr lang="en-GB" sz="1400" i="0" smtClean="0"/>
              <a:t>research legislation) </a:t>
            </a:r>
            <a:r>
              <a:rPr lang="en-GB" sz="1400" i="0" dirty="0" smtClean="0"/>
              <a:t>which larger companies can afford </a:t>
            </a:r>
            <a:r>
              <a:rPr lang="en-GB" sz="1400" i="0" smtClean="0"/>
              <a:t>more easily.</a:t>
            </a:r>
            <a:endParaRPr lang="en-GB" sz="1400" i="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35896" y="980728"/>
            <a:ext cx="5508104" cy="58230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87791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936625"/>
          </a:xfrm>
        </p:spPr>
        <p:txBody>
          <a:bodyPr/>
          <a:lstStyle/>
          <a:p>
            <a:pPr algn="ctr"/>
            <a:r>
              <a:rPr lang="fr-BE" sz="2000" dirty="0" smtClean="0"/>
              <a:t>Cross-border eCommerce by </a:t>
            </a:r>
            <a:r>
              <a:rPr lang="fr-BE" sz="2000" dirty="0" err="1" smtClean="0"/>
              <a:t>companies</a:t>
            </a:r>
            <a:endParaRPr lang="en-GB" sz="2000" dirty="0"/>
          </a:p>
        </p:txBody>
      </p:sp>
      <p:sp>
        <p:nvSpPr>
          <p:cNvPr id="3" name="Content Placeholder 2"/>
          <p:cNvSpPr>
            <a:spLocks noGrp="1"/>
          </p:cNvSpPr>
          <p:nvPr>
            <p:ph idx="1"/>
          </p:nvPr>
        </p:nvSpPr>
        <p:spPr>
          <a:xfrm>
            <a:off x="457200" y="1628800"/>
            <a:ext cx="8229600" cy="3529013"/>
          </a:xfrm>
        </p:spPr>
        <p:txBody>
          <a:bodyPr/>
          <a:lstStyle/>
          <a:p>
            <a:r>
              <a:rPr lang="en-GB" sz="1200" i="0" dirty="0">
                <a:solidFill>
                  <a:schemeClr val="tx1"/>
                </a:solidFill>
              </a:rPr>
              <a:t>Businesses benefit from cross-border e-commerce by exploiting economies of scale which reduce costs, increase efficiency and promote competitiveness, improving total factor productivity . In many cases, without these economies of scale an on-line business may not be viable at </a:t>
            </a:r>
            <a:r>
              <a:rPr lang="en-GB" sz="1200" i="0" dirty="0" smtClean="0">
                <a:solidFill>
                  <a:schemeClr val="tx1"/>
                </a:solidFill>
              </a:rPr>
              <a:t>all. This </a:t>
            </a:r>
            <a:r>
              <a:rPr lang="en-GB" sz="1200" i="0" dirty="0">
                <a:solidFill>
                  <a:schemeClr val="tx1"/>
                </a:solidFill>
              </a:rPr>
              <a:t>could be especially important for SMEs that remain confined to a small home market with high production costs</a:t>
            </a:r>
            <a:r>
              <a:rPr lang="en-GB" sz="1200" i="0" dirty="0" smtClean="0">
                <a:solidFill>
                  <a:schemeClr val="tx1"/>
                </a:solidFill>
              </a:rPr>
              <a:t>. However, o</a:t>
            </a:r>
            <a:r>
              <a:rPr lang="fr-BE" sz="1200" i="0" dirty="0" err="1" smtClean="0">
                <a:solidFill>
                  <a:schemeClr val="tx1"/>
                </a:solidFill>
              </a:rPr>
              <a:t>nly</a:t>
            </a:r>
            <a:r>
              <a:rPr lang="fr-BE" sz="1200" i="0" dirty="0" smtClean="0">
                <a:solidFill>
                  <a:schemeClr val="tx1"/>
                </a:solidFill>
              </a:rPr>
              <a:t> 7% of European </a:t>
            </a:r>
            <a:r>
              <a:rPr lang="fr-BE" sz="1200" i="0" dirty="0" err="1" smtClean="0">
                <a:solidFill>
                  <a:schemeClr val="tx1"/>
                </a:solidFill>
              </a:rPr>
              <a:t>SMEs</a:t>
            </a:r>
            <a:r>
              <a:rPr lang="fr-BE" sz="1200" i="0" dirty="0" smtClean="0">
                <a:solidFill>
                  <a:schemeClr val="tx1"/>
                </a:solidFill>
              </a:rPr>
              <a:t> </a:t>
            </a:r>
            <a:r>
              <a:rPr lang="fr-BE" sz="1200" i="0" dirty="0" err="1" smtClean="0">
                <a:solidFill>
                  <a:schemeClr val="tx1"/>
                </a:solidFill>
              </a:rPr>
              <a:t>sell</a:t>
            </a:r>
            <a:r>
              <a:rPr lang="fr-BE" sz="1200" i="0" dirty="0" smtClean="0">
                <a:solidFill>
                  <a:schemeClr val="tx1"/>
                </a:solidFill>
              </a:rPr>
              <a:t> online to </a:t>
            </a:r>
            <a:r>
              <a:rPr lang="fr-BE" sz="1200" i="0" dirty="0" err="1" smtClean="0">
                <a:solidFill>
                  <a:schemeClr val="tx1"/>
                </a:solidFill>
              </a:rPr>
              <a:t>other</a:t>
            </a:r>
            <a:r>
              <a:rPr lang="fr-BE" sz="1200" i="0" dirty="0" smtClean="0">
                <a:solidFill>
                  <a:schemeClr val="tx1"/>
                </a:solidFill>
              </a:rPr>
              <a:t> </a:t>
            </a:r>
            <a:r>
              <a:rPr lang="fr-BE" sz="1200" i="0" dirty="0" err="1" smtClean="0">
                <a:solidFill>
                  <a:schemeClr val="tx1"/>
                </a:solidFill>
              </a:rPr>
              <a:t>Member</a:t>
            </a:r>
            <a:r>
              <a:rPr lang="fr-BE" sz="1200" i="0" dirty="0" smtClean="0">
                <a:solidFill>
                  <a:schemeClr val="tx1"/>
                </a:solidFill>
              </a:rPr>
              <a:t> states </a:t>
            </a:r>
            <a:r>
              <a:rPr lang="fr-BE" sz="1200" i="0" dirty="0" err="1" smtClean="0">
                <a:solidFill>
                  <a:schemeClr val="tx1"/>
                </a:solidFill>
              </a:rPr>
              <a:t>Member</a:t>
            </a:r>
            <a:r>
              <a:rPr lang="fr-BE" sz="1200" i="0" dirty="0" smtClean="0">
                <a:solidFill>
                  <a:schemeClr val="tx1"/>
                </a:solidFill>
              </a:rPr>
              <a:t> states, </a:t>
            </a:r>
            <a:r>
              <a:rPr lang="fr-BE" sz="1200" i="0" dirty="0" err="1" smtClean="0">
                <a:solidFill>
                  <a:schemeClr val="tx1"/>
                </a:solidFill>
              </a:rPr>
              <a:t>while</a:t>
            </a:r>
            <a:r>
              <a:rPr lang="fr-BE" sz="1200" i="0" dirty="0" smtClean="0">
                <a:solidFill>
                  <a:schemeClr val="tx1"/>
                </a:solidFill>
              </a:rPr>
              <a:t> 20% of large </a:t>
            </a:r>
            <a:r>
              <a:rPr lang="fr-BE" sz="1200" i="0" dirty="0" err="1" smtClean="0">
                <a:solidFill>
                  <a:schemeClr val="tx1"/>
                </a:solidFill>
              </a:rPr>
              <a:t>enterprises</a:t>
            </a:r>
            <a:r>
              <a:rPr lang="fr-BE" sz="1200" i="0" dirty="0" smtClean="0">
                <a:solidFill>
                  <a:schemeClr val="tx1"/>
                </a:solidFill>
              </a:rPr>
              <a:t> do </a:t>
            </a:r>
            <a:r>
              <a:rPr lang="fr-BE" sz="1200" i="0" dirty="0" err="1" smtClean="0">
                <a:solidFill>
                  <a:schemeClr val="tx1"/>
                </a:solidFill>
              </a:rPr>
              <a:t>so</a:t>
            </a:r>
            <a:r>
              <a:rPr lang="fr-BE" sz="1200" i="0" dirty="0" smtClean="0">
                <a:solidFill>
                  <a:schemeClr val="tx1"/>
                </a:solidFill>
              </a:rPr>
              <a:t>. </a:t>
            </a:r>
            <a:endParaRPr lang="en-GB" sz="1200" i="0" dirty="0">
              <a:solidFill>
                <a:schemeClr val="tx1"/>
              </a:solidFill>
            </a:endParaRPr>
          </a:p>
        </p:txBody>
      </p:sp>
      <p:sp>
        <p:nvSpPr>
          <p:cNvPr id="4" name="Footer Placeholder 3"/>
          <p:cNvSpPr>
            <a:spLocks noGrp="1"/>
          </p:cNvSpPr>
          <p:nvPr>
            <p:ph type="ftr" sz="quarter" idx="11"/>
          </p:nvPr>
        </p:nvSpPr>
        <p:spPr/>
        <p:txBody>
          <a:bodyPr/>
          <a:lstStyle/>
          <a:p>
            <a:r>
              <a:rPr lang="en-GB" altLang="en-US" dirty="0" smtClean="0"/>
              <a:t>Digital Agenda Scoreboard 2015</a:t>
            </a:r>
            <a:endParaRPr lang="en-GB" altLang="en-US" dirty="0"/>
          </a:p>
        </p:txBody>
      </p:sp>
      <p:sp>
        <p:nvSpPr>
          <p:cNvPr id="5" name="Slide Number Placeholder 4"/>
          <p:cNvSpPr>
            <a:spLocks noGrp="1"/>
          </p:cNvSpPr>
          <p:nvPr>
            <p:ph type="sldNum" sz="quarter" idx="12"/>
          </p:nvPr>
        </p:nvSpPr>
        <p:spPr/>
        <p:txBody>
          <a:bodyPr/>
          <a:lstStyle/>
          <a:p>
            <a:fld id="{C264AF58-99D4-4FB8-A946-524E83B866D9}" type="slidenum">
              <a:rPr lang="en-GB" altLang="en-US" smtClean="0"/>
              <a:pPr/>
              <a:t>8</a:t>
            </a:fld>
            <a:endParaRPr lang="en-GB" altLang="en-US" dirty="0"/>
          </a:p>
        </p:txBody>
      </p:sp>
      <p:pic>
        <p:nvPicPr>
          <p:cNvPr id="10242" name="Picture 2" descr="C:\Users\ilvrima\AppData\Local\Microsoft\Windows\Temporary Internet Files\Content.IE5\I8K17OB2\chart (1).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90" y="2996952"/>
            <a:ext cx="9144000" cy="38610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78510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229600" cy="936625"/>
          </a:xfrm>
        </p:spPr>
        <p:txBody>
          <a:bodyPr/>
          <a:lstStyle/>
          <a:p>
            <a:pPr algn="ctr"/>
            <a:r>
              <a:rPr lang="fr-BE" sz="2000" dirty="0" smtClean="0"/>
              <a:t>How to </a:t>
            </a:r>
            <a:r>
              <a:rPr lang="fr-BE" sz="2000" dirty="0" err="1" smtClean="0"/>
              <a:t>get</a:t>
            </a:r>
            <a:r>
              <a:rPr lang="fr-BE" sz="2000" dirty="0" smtClean="0"/>
              <a:t> </a:t>
            </a:r>
            <a:r>
              <a:rPr lang="fr-BE" sz="2000" dirty="0" err="1" smtClean="0"/>
              <a:t>companies</a:t>
            </a:r>
            <a:r>
              <a:rPr lang="fr-BE" sz="2000" dirty="0" smtClean="0"/>
              <a:t> to </a:t>
            </a:r>
            <a:r>
              <a:rPr lang="fr-BE" sz="2000" dirty="0" err="1" smtClean="0"/>
              <a:t>sell</a:t>
            </a:r>
            <a:r>
              <a:rPr lang="fr-BE" sz="2000" dirty="0" smtClean="0"/>
              <a:t> cross-border</a:t>
            </a:r>
            <a:endParaRPr lang="en-GB" sz="2000" dirty="0"/>
          </a:p>
        </p:txBody>
      </p:sp>
      <p:sp>
        <p:nvSpPr>
          <p:cNvPr id="3" name="Content Placeholder 2"/>
          <p:cNvSpPr>
            <a:spLocks noGrp="1"/>
          </p:cNvSpPr>
          <p:nvPr>
            <p:ph idx="1"/>
          </p:nvPr>
        </p:nvSpPr>
        <p:spPr>
          <a:xfrm>
            <a:off x="446938" y="1844824"/>
            <a:ext cx="8229600" cy="3529013"/>
          </a:xfrm>
        </p:spPr>
        <p:txBody>
          <a:bodyPr/>
          <a:lstStyle/>
          <a:p>
            <a:pPr algn="just"/>
            <a:r>
              <a:rPr lang="en-GB" sz="1200" i="0" dirty="0" smtClean="0">
                <a:solidFill>
                  <a:schemeClr val="tx1"/>
                </a:solidFill>
              </a:rPr>
              <a:t>Online </a:t>
            </a:r>
            <a:r>
              <a:rPr lang="en-GB" sz="1200" i="0" dirty="0">
                <a:solidFill>
                  <a:schemeClr val="tx1"/>
                </a:solidFill>
              </a:rPr>
              <a:t>suppliers of goods and services who wish to serve a pan-European market may potentially need to know about, and comply with, 28 differing sets of national regulations. Finding out which regulation applies in which case may be difficult. 37% of EU online exporters to other Member States have problems identifying which rules to follow. That figures rises to 63% for companies trying to start exporting online . This situation creates significant information and compliance costs for many online traders, especially for SMEs, in particular when the value of the transaction remains low. </a:t>
            </a:r>
            <a:endParaRPr lang="en-GB" i="0" dirty="0">
              <a:solidFill>
                <a:schemeClr val="tx1"/>
              </a:solidFill>
            </a:endParaRPr>
          </a:p>
        </p:txBody>
      </p:sp>
      <p:sp>
        <p:nvSpPr>
          <p:cNvPr id="4" name="Footer Placeholder 3"/>
          <p:cNvSpPr>
            <a:spLocks noGrp="1"/>
          </p:cNvSpPr>
          <p:nvPr>
            <p:ph type="ftr" sz="quarter" idx="11"/>
          </p:nvPr>
        </p:nvSpPr>
        <p:spPr>
          <a:xfrm>
            <a:off x="6242665" y="6453336"/>
            <a:ext cx="2895600" cy="476250"/>
          </a:xfrm>
        </p:spPr>
        <p:txBody>
          <a:bodyPr/>
          <a:lstStyle/>
          <a:p>
            <a:r>
              <a:rPr lang="en-GB" altLang="en-US" dirty="0" smtClean="0"/>
              <a:t>Digital Agenda Scoreboard 2015</a:t>
            </a:r>
            <a:endParaRPr lang="en-GB" altLang="en-US" dirty="0"/>
          </a:p>
        </p:txBody>
      </p:sp>
      <p:sp>
        <p:nvSpPr>
          <p:cNvPr id="5" name="Slide Number Placeholder 4"/>
          <p:cNvSpPr>
            <a:spLocks noGrp="1"/>
          </p:cNvSpPr>
          <p:nvPr>
            <p:ph type="sldNum" sz="quarter" idx="12"/>
          </p:nvPr>
        </p:nvSpPr>
        <p:spPr/>
        <p:txBody>
          <a:bodyPr/>
          <a:lstStyle/>
          <a:p>
            <a:fld id="{C264AF58-99D4-4FB8-A946-524E83B866D9}" type="slidenum">
              <a:rPr lang="en-GB" altLang="en-US" smtClean="0"/>
              <a:pPr/>
              <a:t>9</a:t>
            </a:fld>
            <a:endParaRPr lang="en-GB" altLang="en-US" dirty="0"/>
          </a:p>
        </p:txBody>
      </p:sp>
      <p:pic>
        <p:nvPicPr>
          <p:cNvPr id="7170" name="Chart 1"/>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8381" y="3068960"/>
            <a:ext cx="4564063" cy="307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827584" y="6139185"/>
            <a:ext cx="7704856" cy="461665"/>
          </a:xfrm>
          <a:prstGeom prst="rect">
            <a:avLst/>
          </a:prstGeom>
        </p:spPr>
        <p:txBody>
          <a:bodyPr wrap="square">
            <a:spAutoFit/>
          </a:bodyPr>
          <a:lstStyle/>
          <a:p>
            <a:r>
              <a:rPr lang="en-GB" dirty="0">
                <a:solidFill>
                  <a:schemeClr val="tx1"/>
                </a:solidFill>
              </a:rPr>
              <a:t>Base : Companies that sold their products and/or services online in another EU country in 2014 and those that used to do it, tried to do it, are trying to do it or are considering it (N=2423)</a:t>
            </a:r>
          </a:p>
        </p:txBody>
      </p:sp>
    </p:spTree>
    <p:extLst>
      <p:ext uri="{BB962C8B-B14F-4D97-AF65-F5344CB8AC3E}">
        <p14:creationId xmlns:p14="http://schemas.microsoft.com/office/powerpoint/2010/main" xmlns="" val="3328456325"/>
      </p:ext>
    </p:extLst>
  </p:cSld>
  <p:clrMapOvr>
    <a:masterClrMapping/>
  </p:clrMapOvr>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corebo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corebo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9150</TotalTime>
  <Words>875</Words>
  <Application>Microsoft Office PowerPoint</Application>
  <PresentationFormat>On-screen Show (4:3)</PresentationFormat>
  <Paragraphs>42</Paragraphs>
  <Slides>9</Slides>
  <Notes>0</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Blank</vt:lpstr>
      <vt:lpstr>scoreboard</vt:lpstr>
      <vt:lpstr>1_scoreboard</vt:lpstr>
      <vt:lpstr>eCommerce </vt:lpstr>
      <vt:lpstr>eCommerce by citizens</vt:lpstr>
      <vt:lpstr>Reasons for shopping online</vt:lpstr>
      <vt:lpstr>Cross-border eCommerce by citizens</vt:lpstr>
      <vt:lpstr>Concerns when shopping online cross-border</vt:lpstr>
      <vt:lpstr>eCommerce by companies</vt:lpstr>
      <vt:lpstr>Barriers to selling online</vt:lpstr>
      <vt:lpstr>Cross-border eCommerce by companies</vt:lpstr>
      <vt:lpstr>How to get companies to sell cross-border</vt:lpstr>
    </vt:vector>
  </TitlesOfParts>
  <Company>European Commission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Advertising</dc:title>
  <dc:creator>MATEUS Alexandre (CNECT)</dc:creator>
  <cp:lastModifiedBy>Constandina Sophocleous</cp:lastModifiedBy>
  <cp:revision>275</cp:revision>
  <cp:lastPrinted>2015-03-13T12:34:17Z</cp:lastPrinted>
  <dcterms:created xsi:type="dcterms:W3CDTF">2014-04-10T07:09:55Z</dcterms:created>
  <dcterms:modified xsi:type="dcterms:W3CDTF">2016-02-17T12:11:56Z</dcterms:modified>
</cp:coreProperties>
</file>